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sldIdLst>
    <p:sldId id="256" r:id="rId2"/>
    <p:sldId id="268" r:id="rId3"/>
    <p:sldId id="301" r:id="rId4"/>
    <p:sldId id="302" r:id="rId5"/>
    <p:sldId id="303" r:id="rId6"/>
    <p:sldId id="394" r:id="rId7"/>
    <p:sldId id="333" r:id="rId8"/>
    <p:sldId id="395" r:id="rId9"/>
    <p:sldId id="386" r:id="rId10"/>
    <p:sldId id="397" r:id="rId11"/>
    <p:sldId id="335" r:id="rId12"/>
    <p:sldId id="398" r:id="rId13"/>
    <p:sldId id="346" r:id="rId14"/>
    <p:sldId id="399" r:id="rId15"/>
    <p:sldId id="347" r:id="rId16"/>
    <p:sldId id="400" r:id="rId17"/>
    <p:sldId id="348" r:id="rId18"/>
    <p:sldId id="336" r:id="rId19"/>
    <p:sldId id="337" r:id="rId20"/>
    <p:sldId id="338" r:id="rId21"/>
    <p:sldId id="339" r:id="rId22"/>
    <p:sldId id="342" r:id="rId23"/>
    <p:sldId id="343" r:id="rId24"/>
    <p:sldId id="385" r:id="rId25"/>
    <p:sldId id="384" r:id="rId26"/>
    <p:sldId id="341" r:id="rId27"/>
    <p:sldId id="403" r:id="rId28"/>
    <p:sldId id="402" r:id="rId29"/>
    <p:sldId id="340" r:id="rId30"/>
    <p:sldId id="401" r:id="rId31"/>
    <p:sldId id="350" r:id="rId32"/>
    <p:sldId id="351" r:id="rId33"/>
    <p:sldId id="265" r:id="rId34"/>
    <p:sldId id="354" r:id="rId35"/>
    <p:sldId id="404" r:id="rId36"/>
    <p:sldId id="352" r:id="rId37"/>
    <p:sldId id="407" r:id="rId38"/>
    <p:sldId id="405" r:id="rId39"/>
    <p:sldId id="299" r:id="rId40"/>
    <p:sldId id="300" r:id="rId41"/>
    <p:sldId id="415" r:id="rId42"/>
    <p:sldId id="275" r:id="rId43"/>
    <p:sldId id="288" r:id="rId44"/>
    <p:sldId id="408" r:id="rId45"/>
    <p:sldId id="409" r:id="rId46"/>
    <p:sldId id="410" r:id="rId47"/>
    <p:sldId id="364" r:id="rId48"/>
    <p:sldId id="406" r:id="rId49"/>
    <p:sldId id="360" r:id="rId50"/>
    <p:sldId id="359" r:id="rId51"/>
    <p:sldId id="324" r:id="rId52"/>
    <p:sldId id="325" r:id="rId53"/>
    <p:sldId id="321" r:id="rId54"/>
    <p:sldId id="366" r:id="rId55"/>
    <p:sldId id="362" r:id="rId56"/>
    <p:sldId id="412" r:id="rId57"/>
    <p:sldId id="411" r:id="rId58"/>
    <p:sldId id="413" r:id="rId59"/>
    <p:sldId id="277" r:id="rId60"/>
    <p:sldId id="298" r:id="rId61"/>
    <p:sldId id="278" r:id="rId62"/>
    <p:sldId id="414" r:id="rId63"/>
    <p:sldId id="279" r:id="rId64"/>
    <p:sldId id="292" r:id="rId65"/>
    <p:sldId id="368" r:id="rId66"/>
    <p:sldId id="416" r:id="rId67"/>
    <p:sldId id="417" r:id="rId68"/>
    <p:sldId id="308" r:id="rId69"/>
    <p:sldId id="297" r:id="rId70"/>
    <p:sldId id="370" r:id="rId71"/>
    <p:sldId id="418" r:id="rId72"/>
    <p:sldId id="419" r:id="rId73"/>
    <p:sldId id="281" r:id="rId74"/>
    <p:sldId id="420" r:id="rId75"/>
    <p:sldId id="421" r:id="rId76"/>
    <p:sldId id="422" r:id="rId77"/>
    <p:sldId id="423" r:id="rId78"/>
    <p:sldId id="424" r:id="rId79"/>
    <p:sldId id="261" r:id="rId80"/>
    <p:sldId id="425" r:id="rId81"/>
    <p:sldId id="282" r:id="rId82"/>
    <p:sldId id="295" r:id="rId83"/>
    <p:sldId id="426" r:id="rId84"/>
    <p:sldId id="311" r:id="rId85"/>
    <p:sldId id="283" r:id="rId86"/>
    <p:sldId id="327" r:id="rId87"/>
    <p:sldId id="380" r:id="rId88"/>
    <p:sldId id="378" r:id="rId89"/>
    <p:sldId id="427" r:id="rId90"/>
    <p:sldId id="428" r:id="rId91"/>
    <p:sldId id="345" r:id="rId92"/>
    <p:sldId id="328" r:id="rId93"/>
    <p:sldId id="390" r:id="rId94"/>
    <p:sldId id="429" r:id="rId95"/>
    <p:sldId id="430" r:id="rId96"/>
    <p:sldId id="392" r:id="rId97"/>
    <p:sldId id="285" r:id="rId98"/>
    <p:sldId id="431" r:id="rId99"/>
    <p:sldId id="312" r:id="rId100"/>
    <p:sldId id="266" r:id="rId101"/>
    <p:sldId id="387" r:id="rId102"/>
    <p:sldId id="432" r:id="rId103"/>
    <p:sldId id="434" r:id="rId104"/>
    <p:sldId id="433" r:id="rId105"/>
    <p:sldId id="388" r:id="rId106"/>
    <p:sldId id="389" r:id="rId10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kern="1200">
        <a:solidFill>
          <a:schemeClr val="tx1"/>
        </a:solidFill>
        <a:latin typeface="Times New Roman" panose="02020603050405020304" pitchFamily="18" charset="0"/>
        <a:ea typeface="+mn-ea"/>
        <a:cs typeface="+mn-cs"/>
      </a:defRPr>
    </a:lvl5pPr>
    <a:lvl6pPr marL="2286000" algn="l" defTabSz="914400" rtl="0" eaLnBrk="1" latinLnBrk="0" hangingPunct="1">
      <a:defRPr kern="1200">
        <a:solidFill>
          <a:schemeClr val="tx1"/>
        </a:solidFill>
        <a:latin typeface="Times New Roman" panose="02020603050405020304" pitchFamily="18" charset="0"/>
        <a:ea typeface="+mn-ea"/>
        <a:cs typeface="+mn-cs"/>
      </a:defRPr>
    </a:lvl6pPr>
    <a:lvl7pPr marL="2743200" algn="l" defTabSz="914400" rtl="0" eaLnBrk="1" latinLnBrk="0" hangingPunct="1">
      <a:defRPr kern="1200">
        <a:solidFill>
          <a:schemeClr val="tx1"/>
        </a:solidFill>
        <a:latin typeface="Times New Roman" panose="02020603050405020304" pitchFamily="18" charset="0"/>
        <a:ea typeface="+mn-ea"/>
        <a:cs typeface="+mn-cs"/>
      </a:defRPr>
    </a:lvl7pPr>
    <a:lvl8pPr marL="3200400" algn="l" defTabSz="914400" rtl="0" eaLnBrk="1" latinLnBrk="0" hangingPunct="1">
      <a:defRPr kern="1200">
        <a:solidFill>
          <a:schemeClr val="tx1"/>
        </a:solidFill>
        <a:latin typeface="Times New Roman" panose="02020603050405020304" pitchFamily="18" charset="0"/>
        <a:ea typeface="+mn-ea"/>
        <a:cs typeface="+mn-cs"/>
      </a:defRPr>
    </a:lvl8pPr>
    <a:lvl9pPr marL="3657600" algn="l" defTabSz="914400" rtl="0" eaLnBrk="1" latinLnBrk="0" hangingPunct="1">
      <a:defRPr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00FF00"/>
    <a:srgbClr val="FF9900"/>
    <a:srgbClr val="FF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79" d="100"/>
          <a:sy n="79" d="100"/>
        </p:scale>
        <p:origin x="152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02D8739-3A24-428D-BE7F-260439DB67A8}" type="slidenum">
              <a:rPr lang="en-US" altLang="sr-Latn-RS"/>
              <a:pPr>
                <a:defRPr/>
              </a:pPr>
              <a:t>‹#›</a:t>
            </a:fld>
            <a:endParaRPr lang="en-US" altLang="sr-Latn-RS"/>
          </a:p>
        </p:txBody>
      </p:sp>
    </p:spTree>
    <p:extLst>
      <p:ext uri="{BB962C8B-B14F-4D97-AF65-F5344CB8AC3E}">
        <p14:creationId xmlns:p14="http://schemas.microsoft.com/office/powerpoint/2010/main" val="15949791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F39F76D-8F73-4254-A2D2-C2CDD8FE9012}" type="slidenum">
              <a:rPr lang="en-US" altLang="sr-Latn-RS"/>
              <a:pPr>
                <a:defRPr/>
              </a:pPr>
              <a:t>‹#›</a:t>
            </a:fld>
            <a:endParaRPr lang="en-US" altLang="sr-Latn-RS"/>
          </a:p>
        </p:txBody>
      </p:sp>
    </p:spTree>
    <p:extLst>
      <p:ext uri="{BB962C8B-B14F-4D97-AF65-F5344CB8AC3E}">
        <p14:creationId xmlns:p14="http://schemas.microsoft.com/office/powerpoint/2010/main" val="23527139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BDFCA74-BE6E-4CB0-98CC-C559E52AB172}" type="slidenum">
              <a:rPr lang="en-US" altLang="sr-Latn-RS"/>
              <a:pPr>
                <a:defRPr/>
              </a:pPr>
              <a:t>‹#›</a:t>
            </a:fld>
            <a:endParaRPr lang="en-US" altLang="sr-Latn-RS"/>
          </a:p>
        </p:txBody>
      </p:sp>
    </p:spTree>
    <p:extLst>
      <p:ext uri="{BB962C8B-B14F-4D97-AF65-F5344CB8AC3E}">
        <p14:creationId xmlns:p14="http://schemas.microsoft.com/office/powerpoint/2010/main" val="974177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D0531CA-BFBA-4651-BDED-2A2E164D8C92}" type="slidenum">
              <a:rPr lang="en-US" altLang="sr-Latn-RS"/>
              <a:pPr>
                <a:defRPr/>
              </a:pPr>
              <a:t>‹#›</a:t>
            </a:fld>
            <a:endParaRPr lang="en-US" altLang="sr-Latn-RS"/>
          </a:p>
        </p:txBody>
      </p:sp>
    </p:spTree>
    <p:extLst>
      <p:ext uri="{BB962C8B-B14F-4D97-AF65-F5344CB8AC3E}">
        <p14:creationId xmlns:p14="http://schemas.microsoft.com/office/powerpoint/2010/main" val="643372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B3C7C16-BB60-42D4-AAA5-9B8C1A28B322}" type="slidenum">
              <a:rPr lang="en-US" altLang="sr-Latn-RS"/>
              <a:pPr>
                <a:defRPr/>
              </a:pPr>
              <a:t>‹#›</a:t>
            </a:fld>
            <a:endParaRPr lang="en-US" altLang="sr-Latn-RS"/>
          </a:p>
        </p:txBody>
      </p:sp>
    </p:spTree>
    <p:extLst>
      <p:ext uri="{BB962C8B-B14F-4D97-AF65-F5344CB8AC3E}">
        <p14:creationId xmlns:p14="http://schemas.microsoft.com/office/powerpoint/2010/main" val="2467307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8492257-C01E-4B93-BF44-B61F3870014A}" type="slidenum">
              <a:rPr lang="en-US" altLang="sr-Latn-RS"/>
              <a:pPr>
                <a:defRPr/>
              </a:pPr>
              <a:t>‹#›</a:t>
            </a:fld>
            <a:endParaRPr lang="en-US" altLang="sr-Latn-RS"/>
          </a:p>
        </p:txBody>
      </p:sp>
    </p:spTree>
    <p:extLst>
      <p:ext uri="{BB962C8B-B14F-4D97-AF65-F5344CB8AC3E}">
        <p14:creationId xmlns:p14="http://schemas.microsoft.com/office/powerpoint/2010/main" val="2613668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97C431D1-759E-45E6-9AAF-087AFB0CBCE2}" type="slidenum">
              <a:rPr lang="en-US" altLang="sr-Latn-RS"/>
              <a:pPr>
                <a:defRPr/>
              </a:pPr>
              <a:t>‹#›</a:t>
            </a:fld>
            <a:endParaRPr lang="en-US" altLang="sr-Latn-RS"/>
          </a:p>
        </p:txBody>
      </p:sp>
    </p:spTree>
    <p:extLst>
      <p:ext uri="{BB962C8B-B14F-4D97-AF65-F5344CB8AC3E}">
        <p14:creationId xmlns:p14="http://schemas.microsoft.com/office/powerpoint/2010/main" val="973442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51B5866-2D35-4BA3-9C58-DC20BE30BE50}" type="slidenum">
              <a:rPr lang="en-US" altLang="sr-Latn-RS"/>
              <a:pPr>
                <a:defRPr/>
              </a:pPr>
              <a:t>‹#›</a:t>
            </a:fld>
            <a:endParaRPr lang="en-US" altLang="sr-Latn-RS"/>
          </a:p>
        </p:txBody>
      </p:sp>
    </p:spTree>
    <p:extLst>
      <p:ext uri="{BB962C8B-B14F-4D97-AF65-F5344CB8AC3E}">
        <p14:creationId xmlns:p14="http://schemas.microsoft.com/office/powerpoint/2010/main" val="17943809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D5CFAABF-36E8-47C1-AC50-D34439F309CD}" type="slidenum">
              <a:rPr lang="en-US" altLang="sr-Latn-RS"/>
              <a:pPr>
                <a:defRPr/>
              </a:pPr>
              <a:t>‹#›</a:t>
            </a:fld>
            <a:endParaRPr lang="en-US" altLang="sr-Latn-RS"/>
          </a:p>
        </p:txBody>
      </p:sp>
    </p:spTree>
    <p:extLst>
      <p:ext uri="{BB962C8B-B14F-4D97-AF65-F5344CB8AC3E}">
        <p14:creationId xmlns:p14="http://schemas.microsoft.com/office/powerpoint/2010/main" val="1580749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40342D4-B4D0-437D-82E7-BCE21B9830F6}" type="slidenum">
              <a:rPr lang="en-US" altLang="sr-Latn-RS"/>
              <a:pPr>
                <a:defRPr/>
              </a:pPr>
              <a:t>‹#›</a:t>
            </a:fld>
            <a:endParaRPr lang="en-US" altLang="sr-Latn-RS"/>
          </a:p>
        </p:txBody>
      </p:sp>
    </p:spTree>
    <p:extLst>
      <p:ext uri="{BB962C8B-B14F-4D97-AF65-F5344CB8AC3E}">
        <p14:creationId xmlns:p14="http://schemas.microsoft.com/office/powerpoint/2010/main" val="8266862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52E792B-87D2-4075-AFDE-D9B0325CCAEB}" type="slidenum">
              <a:rPr lang="en-US" altLang="sr-Latn-RS"/>
              <a:pPr>
                <a:defRPr/>
              </a:pPr>
              <a:t>‹#›</a:t>
            </a:fld>
            <a:endParaRPr lang="en-US" altLang="sr-Latn-RS"/>
          </a:p>
        </p:txBody>
      </p:sp>
    </p:spTree>
    <p:extLst>
      <p:ext uri="{BB962C8B-B14F-4D97-AF65-F5344CB8AC3E}">
        <p14:creationId xmlns:p14="http://schemas.microsoft.com/office/powerpoint/2010/main" val="32176876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sr-Latn-R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sr-Latn-RS"/>
              <a:t>Click to edit Master text styles</a:t>
            </a:r>
          </a:p>
          <a:p>
            <a:pPr lvl="1"/>
            <a:r>
              <a:rPr lang="en-US" altLang="sr-Latn-RS"/>
              <a:t>Second level</a:t>
            </a:r>
          </a:p>
          <a:p>
            <a:pPr lvl="2"/>
            <a:r>
              <a:rPr lang="en-US" altLang="sr-Latn-RS"/>
              <a:t>Third level</a:t>
            </a:r>
          </a:p>
          <a:p>
            <a:pPr lvl="3"/>
            <a:r>
              <a:rPr lang="en-US" altLang="sr-Latn-RS"/>
              <a:t>Fourth level</a:t>
            </a:r>
          </a:p>
          <a:p>
            <a:pPr lvl="4"/>
            <a:r>
              <a:rPr lang="en-US" altLang="sr-Latn-R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7449AC96-9F5C-4806-B7CA-21999794633F}" type="slidenum">
              <a:rPr lang="en-US" altLang="sr-Latn-RS"/>
              <a:pPr>
                <a:defRPr/>
              </a:pPr>
              <a:t>‹#›</a:t>
            </a:fld>
            <a:endParaRPr lang="en-US" altLang="sr-Latn-RS"/>
          </a:p>
        </p:txBody>
      </p:sp>
    </p:spTree>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1.jpeg"/><Relationship Id="rId1" Type="http://schemas.openxmlformats.org/officeDocument/2006/relationships/slideLayout" Target="../slideLayouts/slideLayout4.xml"/><Relationship Id="rId4" Type="http://schemas.openxmlformats.org/officeDocument/2006/relationships/image" Target="../media/image40.pn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jpeg"/><Relationship Id="rId1" Type="http://schemas.openxmlformats.org/officeDocument/2006/relationships/slideLayout" Target="../slideLayouts/slideLayout4.xml"/><Relationship Id="rId4" Type="http://schemas.openxmlformats.org/officeDocument/2006/relationships/image" Target="../media/image1.png"/></Relationships>
</file>

<file path=ppt/slides/_rels/slide7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Rot="1" noChangeArrowheads="1"/>
          </p:cNvSpPr>
          <p:nvPr>
            <p:ph type="title"/>
          </p:nvPr>
        </p:nvSpPr>
        <p:spPr>
          <a:xfrm>
            <a:off x="31864" y="0"/>
            <a:ext cx="9036496" cy="1143000"/>
          </a:xfrm>
        </p:spPr>
        <p:txBody>
          <a:bodyPr/>
          <a:lstStyle/>
          <a:p>
            <a:pPr eaLnBrk="1" hangingPunct="1"/>
            <a:r>
              <a:rPr lang="en-US" altLang="sr-Latn-RS" sz="3200" b="1" dirty="0">
                <a:latin typeface="Times New Roman" panose="02020603050405020304" pitchFamily="18" charset="0"/>
                <a:cs typeface="Times New Roman" panose="02020603050405020304" pitchFamily="18" charset="0"/>
              </a:rPr>
              <a:t>BONES OF THE FACE - VISCEROCRANIUM</a:t>
            </a:r>
          </a:p>
        </p:txBody>
      </p:sp>
      <p:sp>
        <p:nvSpPr>
          <p:cNvPr id="2051" name="Rectangle 4"/>
          <p:cNvSpPr>
            <a:spLocks noGrp="1" noChangeArrowheads="1"/>
          </p:cNvSpPr>
          <p:nvPr>
            <p:ph sz="half" idx="1"/>
          </p:nvPr>
        </p:nvSpPr>
        <p:spPr>
          <a:xfrm>
            <a:off x="31864" y="1600200"/>
            <a:ext cx="6340336" cy="4525963"/>
          </a:xfrm>
        </p:spPr>
        <p:txBody>
          <a:bodyPr/>
          <a:lstStyle/>
          <a:p>
            <a:pPr eaLnBrk="1" hangingPunct="1"/>
            <a:r>
              <a:rPr lang="en-GB" altLang="sr-Latn-RS" b="1" dirty="0">
                <a:latin typeface="Times New Roman" panose="02020603050405020304" pitchFamily="18" charset="0"/>
                <a:cs typeface="Times New Roman" panose="02020603050405020304" pitchFamily="18" charset="0"/>
              </a:rPr>
              <a:t>Paired</a:t>
            </a:r>
            <a:r>
              <a:rPr lang="sr-Latn-CS" altLang="sr-Latn-RS" b="1" dirty="0">
                <a:latin typeface="Times New Roman" panose="02020603050405020304" pitchFamily="18" charset="0"/>
                <a:cs typeface="Times New Roman" panose="02020603050405020304" pitchFamily="18" charset="0"/>
              </a:rPr>
              <a:t> : </a:t>
            </a:r>
          </a:p>
          <a:p>
            <a:pPr eaLnBrk="1" hangingPunct="1"/>
            <a:r>
              <a:rPr lang="sr-Latn-CS" altLang="sr-Latn-RS" b="1" dirty="0" err="1">
                <a:solidFill>
                  <a:srgbClr val="FF0000"/>
                </a:solidFill>
                <a:latin typeface="Times New Roman" panose="02020603050405020304" pitchFamily="18" charset="0"/>
                <a:cs typeface="Times New Roman" panose="02020603050405020304" pitchFamily="18" charset="0"/>
              </a:rPr>
              <a:t>Maxilla</a:t>
            </a:r>
            <a:r>
              <a:rPr lang="en-GB" altLang="sr-Latn-RS" b="1" dirty="0">
                <a:solidFill>
                  <a:srgbClr val="FF0000"/>
                </a:solidFill>
                <a:latin typeface="Times New Roman" panose="02020603050405020304" pitchFamily="18" charset="0"/>
                <a:cs typeface="Times New Roman" panose="02020603050405020304" pitchFamily="18" charset="0"/>
              </a:rPr>
              <a:t> (Maxillary bone)</a:t>
            </a:r>
            <a:endParaRPr lang="sr-Latn-CS" altLang="sr-Latn-RS" b="1" dirty="0">
              <a:solidFill>
                <a:srgbClr val="FF0000"/>
              </a:solidFill>
              <a:latin typeface="Times New Roman" panose="02020603050405020304" pitchFamily="18" charset="0"/>
              <a:cs typeface="Times New Roman" panose="02020603050405020304" pitchFamily="18" charset="0"/>
            </a:endParaRPr>
          </a:p>
          <a:p>
            <a:pPr eaLnBrk="1" hangingPunct="1"/>
            <a:r>
              <a:rPr lang="sr-Latn-CS" altLang="sr-Latn-RS" b="1" dirty="0">
                <a:solidFill>
                  <a:srgbClr val="FF0000"/>
                </a:solidFill>
                <a:latin typeface="Times New Roman" panose="02020603050405020304" pitchFamily="18" charset="0"/>
                <a:cs typeface="Times New Roman" panose="02020603050405020304" pitchFamily="18" charset="0"/>
              </a:rPr>
              <a:t>Os </a:t>
            </a:r>
            <a:r>
              <a:rPr lang="sr-Latn-CS" altLang="sr-Latn-RS" b="1" dirty="0" err="1">
                <a:solidFill>
                  <a:srgbClr val="FF0000"/>
                </a:solidFill>
                <a:latin typeface="Times New Roman" panose="02020603050405020304" pitchFamily="18" charset="0"/>
                <a:cs typeface="Times New Roman" panose="02020603050405020304" pitchFamily="18" charset="0"/>
              </a:rPr>
              <a:t>palatinum</a:t>
            </a:r>
            <a:r>
              <a:rPr lang="en-GB" altLang="sr-Latn-RS" b="1" dirty="0">
                <a:solidFill>
                  <a:srgbClr val="FF0000"/>
                </a:solidFill>
                <a:latin typeface="Times New Roman" panose="02020603050405020304" pitchFamily="18" charset="0"/>
                <a:cs typeface="Times New Roman" panose="02020603050405020304" pitchFamily="18" charset="0"/>
              </a:rPr>
              <a:t> (Platine bone)</a:t>
            </a:r>
            <a:endParaRPr lang="sr-Latn-CS" altLang="sr-Latn-RS" b="1" dirty="0">
              <a:solidFill>
                <a:srgbClr val="FF0000"/>
              </a:solidFill>
              <a:latin typeface="Times New Roman" panose="02020603050405020304" pitchFamily="18" charset="0"/>
              <a:cs typeface="Times New Roman" panose="02020603050405020304" pitchFamily="18" charset="0"/>
            </a:endParaRPr>
          </a:p>
          <a:p>
            <a:pPr eaLnBrk="1" hangingPunct="1"/>
            <a:r>
              <a:rPr lang="sr-Latn-CS" altLang="sr-Latn-RS" b="1" dirty="0">
                <a:solidFill>
                  <a:srgbClr val="FF0000"/>
                </a:solidFill>
                <a:latin typeface="Times New Roman" panose="02020603050405020304" pitchFamily="18" charset="0"/>
                <a:cs typeface="Times New Roman" panose="02020603050405020304" pitchFamily="18" charset="0"/>
              </a:rPr>
              <a:t>Os </a:t>
            </a:r>
            <a:r>
              <a:rPr lang="sr-Latn-CS" altLang="sr-Latn-RS" b="1" dirty="0" err="1">
                <a:solidFill>
                  <a:srgbClr val="FF0000"/>
                </a:solidFill>
                <a:latin typeface="Times New Roman" panose="02020603050405020304" pitchFamily="18" charset="0"/>
                <a:cs typeface="Times New Roman" panose="02020603050405020304" pitchFamily="18" charset="0"/>
              </a:rPr>
              <a:t>zygomaticum</a:t>
            </a:r>
            <a:r>
              <a:rPr lang="en-GB" altLang="sr-Latn-RS" b="1" dirty="0">
                <a:solidFill>
                  <a:srgbClr val="FF0000"/>
                </a:solidFill>
                <a:latin typeface="Times New Roman" panose="02020603050405020304" pitchFamily="18" charset="0"/>
                <a:cs typeface="Times New Roman" panose="02020603050405020304" pitchFamily="18" charset="0"/>
              </a:rPr>
              <a:t> (Zygomatic bone)</a:t>
            </a:r>
            <a:endParaRPr lang="sr-Latn-CS" altLang="sr-Latn-RS" b="1" dirty="0">
              <a:solidFill>
                <a:srgbClr val="FF0000"/>
              </a:solidFill>
              <a:latin typeface="Times New Roman" panose="02020603050405020304" pitchFamily="18" charset="0"/>
              <a:cs typeface="Times New Roman" panose="02020603050405020304" pitchFamily="18" charset="0"/>
            </a:endParaRPr>
          </a:p>
          <a:p>
            <a:pPr eaLnBrk="1" hangingPunct="1"/>
            <a:r>
              <a:rPr lang="sr-Latn-CS" altLang="sr-Latn-RS" b="1" dirty="0">
                <a:solidFill>
                  <a:srgbClr val="FF0000"/>
                </a:solidFill>
                <a:latin typeface="Times New Roman" panose="02020603050405020304" pitchFamily="18" charset="0"/>
                <a:cs typeface="Times New Roman" panose="02020603050405020304" pitchFamily="18" charset="0"/>
              </a:rPr>
              <a:t>Os </a:t>
            </a:r>
            <a:r>
              <a:rPr lang="sr-Latn-CS" altLang="sr-Latn-RS" b="1" dirty="0" err="1">
                <a:solidFill>
                  <a:srgbClr val="FF0000"/>
                </a:solidFill>
                <a:latin typeface="Times New Roman" panose="02020603050405020304" pitchFamily="18" charset="0"/>
                <a:cs typeface="Times New Roman" panose="02020603050405020304" pitchFamily="18" charset="0"/>
              </a:rPr>
              <a:t>nasale</a:t>
            </a:r>
            <a:r>
              <a:rPr lang="en-GB" altLang="sr-Latn-RS" b="1" dirty="0">
                <a:solidFill>
                  <a:srgbClr val="FF0000"/>
                </a:solidFill>
                <a:latin typeface="Times New Roman" panose="02020603050405020304" pitchFamily="18" charset="0"/>
                <a:cs typeface="Times New Roman" panose="02020603050405020304" pitchFamily="18" charset="0"/>
              </a:rPr>
              <a:t> (Nasal bone)</a:t>
            </a:r>
            <a:endParaRPr lang="sr-Latn-CS" altLang="sr-Latn-RS" b="1" dirty="0">
              <a:solidFill>
                <a:srgbClr val="FF0000"/>
              </a:solidFill>
              <a:latin typeface="Times New Roman" panose="02020603050405020304" pitchFamily="18" charset="0"/>
              <a:cs typeface="Times New Roman" panose="02020603050405020304" pitchFamily="18" charset="0"/>
            </a:endParaRPr>
          </a:p>
          <a:p>
            <a:pPr eaLnBrk="1" hangingPunct="1"/>
            <a:r>
              <a:rPr lang="sr-Latn-CS" altLang="sr-Latn-RS" b="1" dirty="0">
                <a:solidFill>
                  <a:srgbClr val="FF0000"/>
                </a:solidFill>
                <a:latin typeface="Times New Roman" panose="02020603050405020304" pitchFamily="18" charset="0"/>
                <a:cs typeface="Times New Roman" panose="02020603050405020304" pitchFamily="18" charset="0"/>
              </a:rPr>
              <a:t>Os </a:t>
            </a:r>
            <a:r>
              <a:rPr lang="sr-Latn-CS" altLang="sr-Latn-RS" b="1" dirty="0" err="1">
                <a:solidFill>
                  <a:srgbClr val="FF0000"/>
                </a:solidFill>
                <a:latin typeface="Times New Roman" panose="02020603050405020304" pitchFamily="18" charset="0"/>
                <a:cs typeface="Times New Roman" panose="02020603050405020304" pitchFamily="18" charset="0"/>
              </a:rPr>
              <a:t>lacrimale</a:t>
            </a:r>
            <a:r>
              <a:rPr lang="en-GB" altLang="sr-Latn-RS" b="1" dirty="0">
                <a:solidFill>
                  <a:srgbClr val="FF0000"/>
                </a:solidFill>
                <a:latin typeface="Times New Roman" panose="02020603050405020304" pitchFamily="18" charset="0"/>
                <a:cs typeface="Times New Roman" panose="02020603050405020304" pitchFamily="18" charset="0"/>
              </a:rPr>
              <a:t> (Lacrimal bone)</a:t>
            </a:r>
            <a:endParaRPr lang="sr-Latn-CS" altLang="sr-Latn-RS" b="1" dirty="0">
              <a:solidFill>
                <a:srgbClr val="FF0000"/>
              </a:solidFill>
              <a:latin typeface="Times New Roman" panose="02020603050405020304" pitchFamily="18" charset="0"/>
              <a:cs typeface="Times New Roman" panose="02020603050405020304" pitchFamily="18" charset="0"/>
            </a:endParaRPr>
          </a:p>
          <a:p>
            <a:pPr eaLnBrk="1" hangingPunct="1"/>
            <a:r>
              <a:rPr lang="sr-Latn-CS" altLang="sr-Latn-RS" b="1" dirty="0" err="1">
                <a:solidFill>
                  <a:srgbClr val="FF0000"/>
                </a:solidFill>
                <a:latin typeface="Times New Roman" panose="02020603050405020304" pitchFamily="18" charset="0"/>
                <a:cs typeface="Times New Roman" panose="02020603050405020304" pitchFamily="18" charset="0"/>
              </a:rPr>
              <a:t>Concha</a:t>
            </a:r>
            <a:r>
              <a:rPr lang="sr-Latn-CS" altLang="sr-Latn-RS" b="1" dirty="0">
                <a:solidFill>
                  <a:srgbClr val="FF0000"/>
                </a:solidFill>
                <a:latin typeface="Times New Roman" panose="02020603050405020304" pitchFamily="18" charset="0"/>
                <a:cs typeface="Times New Roman" panose="02020603050405020304" pitchFamily="18" charset="0"/>
              </a:rPr>
              <a:t> </a:t>
            </a:r>
            <a:r>
              <a:rPr lang="sr-Latn-CS" altLang="sr-Latn-RS" b="1" dirty="0" err="1">
                <a:solidFill>
                  <a:srgbClr val="FF0000"/>
                </a:solidFill>
                <a:latin typeface="Times New Roman" panose="02020603050405020304" pitchFamily="18" charset="0"/>
                <a:cs typeface="Times New Roman" panose="02020603050405020304" pitchFamily="18" charset="0"/>
              </a:rPr>
              <a:t>nasalis</a:t>
            </a:r>
            <a:r>
              <a:rPr lang="sr-Latn-CS" altLang="sr-Latn-RS" b="1" dirty="0">
                <a:solidFill>
                  <a:srgbClr val="FF0000"/>
                </a:solidFill>
                <a:latin typeface="Times New Roman" panose="02020603050405020304" pitchFamily="18" charset="0"/>
                <a:cs typeface="Times New Roman" panose="02020603050405020304" pitchFamily="18" charset="0"/>
              </a:rPr>
              <a:t> </a:t>
            </a:r>
            <a:r>
              <a:rPr lang="sr-Latn-CS" altLang="sr-Latn-RS" b="1" dirty="0" err="1">
                <a:solidFill>
                  <a:srgbClr val="FF0000"/>
                </a:solidFill>
                <a:latin typeface="Times New Roman" panose="02020603050405020304" pitchFamily="18" charset="0"/>
                <a:cs typeface="Times New Roman" panose="02020603050405020304" pitchFamily="18" charset="0"/>
              </a:rPr>
              <a:t>inferior</a:t>
            </a:r>
            <a:br>
              <a:rPr lang="en-GB" altLang="sr-Latn-RS" b="1" dirty="0">
                <a:solidFill>
                  <a:srgbClr val="FF0000"/>
                </a:solidFill>
                <a:latin typeface="Times New Roman" panose="02020603050405020304" pitchFamily="18" charset="0"/>
                <a:cs typeface="Times New Roman" panose="02020603050405020304" pitchFamily="18" charset="0"/>
              </a:rPr>
            </a:br>
            <a:r>
              <a:rPr lang="en-GB" altLang="sr-Latn-RS" b="1" dirty="0">
                <a:solidFill>
                  <a:srgbClr val="FF0000"/>
                </a:solidFill>
                <a:latin typeface="Times New Roman" panose="02020603050405020304" pitchFamily="18" charset="0"/>
                <a:cs typeface="Times New Roman" panose="02020603050405020304" pitchFamily="18" charset="0"/>
              </a:rPr>
              <a:t>(Inferior nasal concha)</a:t>
            </a:r>
            <a:endParaRPr lang="sr-Latn-CS" altLang="sr-Latn-RS" b="1" dirty="0">
              <a:solidFill>
                <a:srgbClr val="FF0000"/>
              </a:solidFill>
              <a:latin typeface="Times New Roman" panose="02020603050405020304" pitchFamily="18" charset="0"/>
              <a:cs typeface="Times New Roman" panose="02020603050405020304" pitchFamily="18" charset="0"/>
            </a:endParaRPr>
          </a:p>
          <a:p>
            <a:pPr eaLnBrk="1" hangingPunct="1"/>
            <a:endParaRPr lang="en-US" altLang="sr-Latn-RS" dirty="0"/>
          </a:p>
        </p:txBody>
      </p:sp>
      <p:sp>
        <p:nvSpPr>
          <p:cNvPr id="2052" name="Rectangle 5"/>
          <p:cNvSpPr>
            <a:spLocks noGrp="1" noChangeArrowheads="1"/>
          </p:cNvSpPr>
          <p:nvPr>
            <p:ph sz="half" idx="2"/>
          </p:nvPr>
        </p:nvSpPr>
        <p:spPr>
          <a:xfrm>
            <a:off x="6228184" y="1600199"/>
            <a:ext cx="2620520" cy="4525963"/>
          </a:xfrm>
        </p:spPr>
        <p:txBody>
          <a:bodyPr/>
          <a:lstStyle/>
          <a:p>
            <a:pPr eaLnBrk="1" hangingPunct="1"/>
            <a:r>
              <a:rPr lang="en-GB" altLang="sr-Latn-RS" b="1" dirty="0">
                <a:latin typeface="Times New Roman" panose="02020603050405020304" pitchFamily="18" charset="0"/>
                <a:cs typeface="Times New Roman" panose="02020603050405020304" pitchFamily="18" charset="0"/>
              </a:rPr>
              <a:t>Unpaired:</a:t>
            </a:r>
            <a:endParaRPr lang="sr-Latn-CS" altLang="sr-Latn-RS" b="1" dirty="0">
              <a:latin typeface="Times New Roman" panose="02020603050405020304" pitchFamily="18" charset="0"/>
              <a:cs typeface="Times New Roman" panose="02020603050405020304" pitchFamily="18" charset="0"/>
            </a:endParaRPr>
          </a:p>
          <a:p>
            <a:pPr eaLnBrk="1" hangingPunct="1"/>
            <a:r>
              <a:rPr lang="sr-Latn-CS" altLang="sr-Latn-RS" b="1" dirty="0" err="1">
                <a:solidFill>
                  <a:srgbClr val="0000FF"/>
                </a:solidFill>
                <a:latin typeface="Times New Roman" panose="02020603050405020304" pitchFamily="18" charset="0"/>
                <a:cs typeface="Times New Roman" panose="02020603050405020304" pitchFamily="18" charset="0"/>
              </a:rPr>
              <a:t>Mandibula</a:t>
            </a:r>
            <a:r>
              <a:rPr lang="en-GB" altLang="sr-Latn-RS" b="1" dirty="0">
                <a:solidFill>
                  <a:srgbClr val="0000FF"/>
                </a:solidFill>
                <a:latin typeface="Times New Roman" panose="02020603050405020304" pitchFamily="18" charset="0"/>
                <a:cs typeface="Times New Roman" panose="02020603050405020304" pitchFamily="18" charset="0"/>
              </a:rPr>
              <a:t> (Mandible)</a:t>
            </a:r>
            <a:endParaRPr lang="sr-Latn-CS" altLang="sr-Latn-RS" b="1" dirty="0">
              <a:solidFill>
                <a:srgbClr val="0000FF"/>
              </a:solidFill>
              <a:latin typeface="Times New Roman" panose="02020603050405020304" pitchFamily="18" charset="0"/>
              <a:cs typeface="Times New Roman" panose="02020603050405020304" pitchFamily="18" charset="0"/>
            </a:endParaRPr>
          </a:p>
          <a:p>
            <a:pPr eaLnBrk="1" hangingPunct="1"/>
            <a:r>
              <a:rPr lang="sr-Latn-CS" altLang="sr-Latn-RS" b="1" dirty="0" err="1">
                <a:solidFill>
                  <a:srgbClr val="0000FF"/>
                </a:solidFill>
                <a:latin typeface="Times New Roman" panose="02020603050405020304" pitchFamily="18" charset="0"/>
                <a:cs typeface="Times New Roman" panose="02020603050405020304" pitchFamily="18" charset="0"/>
              </a:rPr>
              <a:t>Vomer</a:t>
            </a:r>
            <a:endParaRPr lang="sr-Latn-CS" altLang="sr-Latn-RS" b="1" dirty="0">
              <a:solidFill>
                <a:srgbClr val="0000FF"/>
              </a:solidFill>
              <a:latin typeface="Times New Roman" panose="02020603050405020304" pitchFamily="18" charset="0"/>
              <a:cs typeface="Times New Roman" panose="02020603050405020304" pitchFamily="18" charset="0"/>
            </a:endParaRPr>
          </a:p>
          <a:p>
            <a:pPr eaLnBrk="1" hangingPunct="1"/>
            <a:r>
              <a:rPr lang="sr-Latn-CS" altLang="sr-Latn-RS" b="1" dirty="0">
                <a:solidFill>
                  <a:srgbClr val="0000FF"/>
                </a:solidFill>
                <a:latin typeface="Times New Roman" panose="02020603050405020304" pitchFamily="18" charset="0"/>
                <a:cs typeface="Times New Roman" panose="02020603050405020304" pitchFamily="18" charset="0"/>
              </a:rPr>
              <a:t>Os </a:t>
            </a:r>
            <a:r>
              <a:rPr lang="sr-Latn-CS" altLang="sr-Latn-RS" b="1" dirty="0" err="1">
                <a:solidFill>
                  <a:srgbClr val="0000FF"/>
                </a:solidFill>
                <a:latin typeface="Times New Roman" panose="02020603050405020304" pitchFamily="18" charset="0"/>
                <a:cs typeface="Times New Roman" panose="02020603050405020304" pitchFamily="18" charset="0"/>
              </a:rPr>
              <a:t>hyoideum</a:t>
            </a:r>
            <a:br>
              <a:rPr lang="en-GB" altLang="sr-Latn-RS" b="1" dirty="0">
                <a:solidFill>
                  <a:srgbClr val="0000FF"/>
                </a:solidFill>
                <a:latin typeface="Times New Roman" panose="02020603050405020304" pitchFamily="18" charset="0"/>
                <a:cs typeface="Times New Roman" panose="02020603050405020304" pitchFamily="18" charset="0"/>
              </a:rPr>
            </a:br>
            <a:r>
              <a:rPr lang="en-GB" altLang="sr-Latn-RS" b="1" dirty="0">
                <a:solidFill>
                  <a:srgbClr val="0000FF"/>
                </a:solidFill>
                <a:latin typeface="Times New Roman" panose="02020603050405020304" pitchFamily="18" charset="0"/>
                <a:cs typeface="Times New Roman" panose="02020603050405020304" pitchFamily="18" charset="0"/>
              </a:rPr>
              <a:t>(Hyoid bone)</a:t>
            </a:r>
            <a:endParaRPr lang="en-US" altLang="sr-Latn-RS" b="1" dirty="0">
              <a:solidFill>
                <a:srgbClr val="0000FF"/>
              </a:solidFill>
              <a:latin typeface="Times New Roman" panose="02020603050405020304" pitchFamily="18" charset="0"/>
              <a:cs typeface="Times New Roman" panose="02020603050405020304" pitchFamily="18" charset="0"/>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ACE1F5-BED6-6DF3-F18A-2E1543A6A831}"/>
            </a:ext>
          </a:extLst>
        </p:cNvPr>
        <p:cNvGrpSpPr/>
        <p:nvPr/>
      </p:nvGrpSpPr>
      <p:grpSpPr>
        <a:xfrm>
          <a:off x="0" y="0"/>
          <a:ext cx="0" cy="0"/>
          <a:chOff x="0" y="0"/>
          <a:chExt cx="0" cy="0"/>
        </a:xfrm>
      </p:grpSpPr>
      <p:sp>
        <p:nvSpPr>
          <p:cNvPr id="10242" name="Rectangle 2">
            <a:extLst>
              <a:ext uri="{FF2B5EF4-FFF2-40B4-BE49-F238E27FC236}">
                <a16:creationId xmlns:a16="http://schemas.microsoft.com/office/drawing/2014/main" id="{BD393502-496F-0D15-4266-BDDA4A8A121A}"/>
              </a:ext>
            </a:extLst>
          </p:cNvPr>
          <p:cNvSpPr>
            <a:spLocks noGrp="1" noRot="1" noChangeArrowheads="1"/>
          </p:cNvSpPr>
          <p:nvPr>
            <p:ph type="title"/>
          </p:nvPr>
        </p:nvSpPr>
        <p:spPr>
          <a:xfrm>
            <a:off x="457200" y="11991"/>
            <a:ext cx="8229600" cy="633412"/>
          </a:xfrm>
        </p:spPr>
        <p:txBody>
          <a:body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a:t>
            </a:r>
            <a:endParaRPr lang="en-US" altLang="sr-Latn-RS" sz="2800" b="1" dirty="0">
              <a:latin typeface="Times New Roman" panose="02020603050405020304" pitchFamily="18" charset="0"/>
            </a:endParaRPr>
          </a:p>
        </p:txBody>
      </p:sp>
      <p:sp>
        <p:nvSpPr>
          <p:cNvPr id="10243" name="Rectangle 3">
            <a:extLst>
              <a:ext uri="{FF2B5EF4-FFF2-40B4-BE49-F238E27FC236}">
                <a16:creationId xmlns:a16="http://schemas.microsoft.com/office/drawing/2014/main" id="{C5397476-9533-F1EB-796D-19C5CFCF5F77}"/>
              </a:ext>
            </a:extLst>
          </p:cNvPr>
          <p:cNvSpPr>
            <a:spLocks noGrp="1" noChangeArrowheads="1"/>
          </p:cNvSpPr>
          <p:nvPr>
            <p:ph idx="1"/>
          </p:nvPr>
        </p:nvSpPr>
        <p:spPr>
          <a:xfrm>
            <a:off x="20305" y="645403"/>
            <a:ext cx="9144000" cy="6200606"/>
          </a:xfrm>
        </p:spPr>
        <p:txBody>
          <a:bodyPr/>
          <a:lstStyle/>
          <a:p>
            <a:pPr eaLnBrk="1" hangingPunct="1">
              <a:lnSpc>
                <a:spcPct val="90000"/>
              </a:lnSpc>
            </a:pPr>
            <a:r>
              <a:rPr lang="en-GB" altLang="sr-Latn-RS" sz="2200" b="1" dirty="0">
                <a:latin typeface="Times New Roman" panose="02020603050405020304" pitchFamily="18" charset="0"/>
                <a:cs typeface="Times New Roman" panose="02020603050405020304" pitchFamily="18" charset="0"/>
              </a:rPr>
              <a:t>BODY (</a:t>
            </a:r>
            <a:r>
              <a:rPr lang="sr-Latn-CS" altLang="sr-Latn-RS" sz="2200" b="1" dirty="0">
                <a:latin typeface="Times New Roman" panose="02020603050405020304" pitchFamily="18" charset="0"/>
                <a:cs typeface="Times New Roman" panose="02020603050405020304" pitchFamily="18" charset="0"/>
              </a:rPr>
              <a:t>CORPUS MAXILLAE</a:t>
            </a:r>
            <a:r>
              <a:rPr lang="en-GB" altLang="sr-Latn-RS" sz="2200" b="1" dirty="0">
                <a:latin typeface="Times New Roman" panose="02020603050405020304" pitchFamily="18" charset="0"/>
                <a:cs typeface="Times New Roman" panose="02020603050405020304" pitchFamily="18" charset="0"/>
              </a:rPr>
              <a:t>)</a:t>
            </a:r>
            <a:br>
              <a:rPr lang="en-GB" altLang="sr-Latn-RS" sz="2200" b="1" dirty="0">
                <a:latin typeface="Times New Roman" panose="02020603050405020304" pitchFamily="18" charset="0"/>
                <a:cs typeface="Times New Roman" panose="02020603050405020304" pitchFamily="18" charset="0"/>
              </a:rPr>
            </a:br>
            <a:endParaRPr lang="sr-Latn-CS" altLang="sr-Latn-RS" sz="800"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000" dirty="0">
                <a:solidFill>
                  <a:srgbClr val="FF0000"/>
                </a:solidFill>
                <a:latin typeface="Times New Roman" panose="02020603050405020304" pitchFamily="18" charset="0"/>
                <a:cs typeface="Times New Roman" panose="02020603050405020304" pitchFamily="18" charset="0"/>
              </a:rPr>
              <a:t>Anterior surface (</a:t>
            </a:r>
            <a:r>
              <a:rPr lang="sr-Latn-CS" altLang="sr-Latn-RS" sz="2000" dirty="0">
                <a:solidFill>
                  <a:srgbClr val="FF0000"/>
                </a:solidFill>
                <a:latin typeface="Times New Roman" panose="02020603050405020304" pitchFamily="18" charset="0"/>
                <a:cs typeface="Times New Roman" panose="02020603050405020304" pitchFamily="18" charset="0"/>
              </a:rPr>
              <a:t>F</a:t>
            </a:r>
            <a:r>
              <a:rPr lang="en-GB" altLang="sr-Latn-RS" sz="2000" dirty="0" err="1">
                <a:solidFill>
                  <a:srgbClr val="FF0000"/>
                </a:solidFill>
                <a:latin typeface="Times New Roman" panose="02020603050405020304" pitchFamily="18" charset="0"/>
                <a:cs typeface="Times New Roman" panose="02020603050405020304" pitchFamily="18" charset="0"/>
              </a:rPr>
              <a:t>acies</a:t>
            </a:r>
            <a:r>
              <a:rPr lang="en-GB" altLang="sr-Latn-RS" sz="2000" dirty="0">
                <a:solidFill>
                  <a:srgbClr val="FF0000"/>
                </a:solidFill>
                <a:latin typeface="Times New Roman" panose="02020603050405020304" pitchFamily="18" charset="0"/>
                <a:cs typeface="Times New Roman" panose="02020603050405020304" pitchFamily="18" charset="0"/>
              </a:rPr>
              <a:t> </a:t>
            </a:r>
            <a:r>
              <a:rPr lang="sr-Latn-CS" altLang="sr-Latn-RS" sz="2000" dirty="0" err="1">
                <a:solidFill>
                  <a:srgbClr val="FF0000"/>
                </a:solidFill>
                <a:latin typeface="Times New Roman" panose="02020603050405020304" pitchFamily="18" charset="0"/>
                <a:cs typeface="Times New Roman" panose="02020603050405020304" pitchFamily="18" charset="0"/>
              </a:rPr>
              <a:t>anterior</a:t>
            </a:r>
            <a:r>
              <a:rPr lang="en-GB" altLang="sr-Latn-RS" sz="2000" dirty="0">
                <a:solidFill>
                  <a:srgbClr val="FF0000"/>
                </a:solidFill>
                <a:latin typeface="Times New Roman" panose="02020603050405020304" pitchFamily="18" charset="0"/>
                <a:cs typeface="Times New Roman" panose="02020603050405020304" pitchFamily="18" charset="0"/>
              </a:rPr>
              <a:t>)</a:t>
            </a:r>
            <a:r>
              <a:rPr lang="sr-Latn-CS" altLang="sr-Latn-RS" sz="2000" dirty="0">
                <a:latin typeface="Times New Roman" panose="02020603050405020304" pitchFamily="18" charset="0"/>
                <a:cs typeface="Times New Roman" panose="02020603050405020304" pitchFamily="18" charset="0"/>
              </a:rPr>
              <a:t>:</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fossa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canina</a:t>
            </a:r>
            <a:r>
              <a:rPr lang="en-GB" altLang="sr-Latn-RS" sz="2000" dirty="0">
                <a:latin typeface="Times New Roman" panose="02020603050405020304" pitchFamily="18" charset="0"/>
                <a:cs typeface="Times New Roman" panose="02020603050405020304" pitchFamily="18" charset="0"/>
              </a:rPr>
              <a:t> – </a:t>
            </a:r>
            <a:r>
              <a:rPr lang="en-GB" altLang="sr-Latn-RS" sz="1800" dirty="0">
                <a:latin typeface="Times New Roman" panose="02020603050405020304" pitchFamily="18" charset="0"/>
                <a:cs typeface="Times New Roman" panose="02020603050405020304" pitchFamily="18" charset="0"/>
              </a:rPr>
              <a:t>depression above the 3</a:t>
            </a:r>
            <a:r>
              <a:rPr lang="en-GB" altLang="sr-Latn-RS" sz="1800" baseline="30000" dirty="0">
                <a:latin typeface="Times New Roman" panose="02020603050405020304" pitchFamily="18" charset="0"/>
                <a:cs typeface="Times New Roman" panose="02020603050405020304" pitchFamily="18" charset="0"/>
              </a:rPr>
              <a:t>rd</a:t>
            </a:r>
            <a:r>
              <a:rPr lang="en-GB" altLang="sr-Latn-RS" sz="1800" dirty="0">
                <a:latin typeface="Times New Roman" panose="02020603050405020304" pitchFamily="18" charset="0"/>
                <a:cs typeface="Times New Roman" panose="02020603050405020304" pitchFamily="18" charset="0"/>
              </a:rPr>
              <a:t> teeth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(dens </a:t>
            </a:r>
            <a:r>
              <a:rPr lang="en-GB" altLang="sr-Latn-RS" sz="1800" dirty="0" err="1">
                <a:latin typeface="Times New Roman" panose="02020603050405020304" pitchFamily="18" charset="0"/>
                <a:cs typeface="Times New Roman" panose="02020603050405020304" pitchFamily="18" charset="0"/>
              </a:rPr>
              <a:t>caninus</a:t>
            </a:r>
            <a:r>
              <a:rPr lang="en-GB" altLang="sr-Latn-RS" sz="1800" dirty="0">
                <a:latin typeface="Times New Roman" panose="02020603050405020304" pitchFamily="18" charset="0"/>
                <a:cs typeface="Times New Roman" panose="02020603050405020304" pitchFamily="18" charset="0"/>
              </a:rPr>
              <a:t>)</a:t>
            </a:r>
            <a:r>
              <a:rPr lang="sr-Latn-CS" altLang="sr-Latn-RS" sz="18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foramen</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infraorbitale</a:t>
            </a:r>
            <a:r>
              <a:rPr lang="sr-Latn-CS" altLang="sr-Latn-RS" sz="2000" dirty="0">
                <a:latin typeface="Times New Roman" panose="02020603050405020304" pitchFamily="18" charset="0"/>
                <a:cs typeface="Times New Roman" panose="02020603050405020304" pitchFamily="18" charset="0"/>
              </a:rPr>
              <a:t>–</a:t>
            </a:r>
            <a:r>
              <a:rPr lang="en-GB" altLang="sr-Latn-RS" sz="1800" dirty="0">
                <a:latin typeface="Times New Roman" panose="02020603050405020304" pitchFamily="18" charset="0"/>
                <a:cs typeface="Times New Roman" panose="02020603050405020304" pitchFamily="18" charset="0"/>
              </a:rPr>
              <a:t>opening for passage of terminal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branches of  </a:t>
            </a:r>
            <a:r>
              <a:rPr lang="sr-Latn-CS" altLang="sr-Latn-RS" sz="1800" dirty="0">
                <a:latin typeface="Times New Roman" panose="02020603050405020304" pitchFamily="18" charset="0"/>
                <a:cs typeface="Times New Roman" panose="02020603050405020304" pitchFamily="18" charset="0"/>
              </a:rPr>
              <a:t>a.</a:t>
            </a:r>
            <a:r>
              <a:rPr lang="en-GB" altLang="sr-Latn-RS" sz="1800" dirty="0">
                <a:latin typeface="Times New Roman" panose="02020603050405020304" pitchFamily="18" charset="0"/>
                <a:cs typeface="Times New Roman" panose="02020603050405020304" pitchFamily="18" charset="0"/>
              </a:rPr>
              <a:t> and </a:t>
            </a:r>
            <a:r>
              <a:rPr lang="sr-Latn-CS" altLang="sr-Latn-RS" sz="1800" dirty="0" err="1">
                <a:latin typeface="Times New Roman" panose="02020603050405020304" pitchFamily="18" charset="0"/>
                <a:cs typeface="Times New Roman" panose="02020603050405020304" pitchFamily="18" charset="0"/>
              </a:rPr>
              <a:t>n.infraorbitalis</a:t>
            </a:r>
            <a:r>
              <a:rPr lang="sr-Latn-CS" altLang="sr-Latn-RS" sz="1800" dirty="0">
                <a:latin typeface="Times New Roman" panose="02020603050405020304" pitchFamily="18" charset="0"/>
                <a:cs typeface="Times New Roman" panose="02020603050405020304" pitchFamily="18" charset="0"/>
              </a:rPr>
              <a:t>)</a:t>
            </a:r>
            <a:r>
              <a:rPr lang="sr-Latn-CS"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anterior border (</a:t>
            </a:r>
            <a:r>
              <a:rPr lang="en-GB" altLang="sr-Latn-RS" sz="2000" dirty="0" err="1">
                <a:latin typeface="Times New Roman" panose="02020603050405020304" pitchFamily="18" charset="0"/>
                <a:cs typeface="Times New Roman" panose="02020603050405020304" pitchFamily="18" charset="0"/>
              </a:rPr>
              <a:t>margo</a:t>
            </a:r>
            <a:r>
              <a:rPr lang="en-GB" altLang="sr-Latn-RS" sz="2000" dirty="0">
                <a:latin typeface="Times New Roman" panose="02020603050405020304" pitchFamily="18" charset="0"/>
                <a:cs typeface="Times New Roman" panose="02020603050405020304" pitchFamily="18" charset="0"/>
              </a:rPr>
              <a:t> anterior) - </a:t>
            </a:r>
            <a:r>
              <a:rPr lang="sr-Latn-CS" altLang="sr-Latn-RS" sz="2000" dirty="0" err="1">
                <a:latin typeface="Times New Roman" panose="02020603050405020304" pitchFamily="18" charset="0"/>
                <a:cs typeface="Times New Roman" panose="02020603050405020304" pitchFamily="18" charset="0"/>
              </a:rPr>
              <a:t>incisura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nasalis</a:t>
            </a:r>
            <a:r>
              <a:rPr lang="en-GB"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distal part of incisurae nasalis of both maxilla join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and form </a:t>
            </a:r>
            <a:r>
              <a:rPr lang="sr-Latn-CS" altLang="sr-Latn-RS" sz="2000" dirty="0">
                <a:latin typeface="Times New Roman" panose="02020603050405020304" pitchFamily="18" charset="0"/>
                <a:cs typeface="Times New Roman" panose="02020603050405020304" pitchFamily="18" charset="0"/>
              </a:rPr>
              <a:t>spina na</a:t>
            </a:r>
            <a:r>
              <a:rPr lang="en-GB" altLang="sr-Latn-RS" sz="2000" dirty="0" err="1">
                <a:latin typeface="Times New Roman" panose="02020603050405020304" pitchFamily="18" charset="0"/>
                <a:cs typeface="Times New Roman" panose="02020603050405020304" pitchFamily="18" charset="0"/>
              </a:rPr>
              <a:t>salis</a:t>
            </a: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anterior</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-incisurae nasales of both maxilla and nasal bones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form piriform bony aperture of nasal cavity</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1800" dirty="0">
                <a:latin typeface="Times New Roman" panose="02020603050405020304" pitchFamily="18" charset="0"/>
                <a:cs typeface="Times New Roman" panose="02020603050405020304" pitchFamily="18" charset="0"/>
              </a:rPr>
              <a:t>this anterior border </a:t>
            </a:r>
            <a:r>
              <a:rPr lang="en-GB" altLang="sr-Latn-RS" sz="2000" dirty="0">
                <a:latin typeface="Times New Roman" panose="02020603050405020304" pitchFamily="18" charset="0"/>
                <a:cs typeface="Times New Roman" panose="02020603050405020304" pitchFamily="18" charset="0"/>
              </a:rPr>
              <a:t>is </a:t>
            </a:r>
            <a:r>
              <a:rPr lang="en-GB" altLang="sr-Latn-RS" sz="1800" dirty="0">
                <a:latin typeface="Times New Roman" panose="02020603050405020304" pitchFamily="18" charset="0"/>
                <a:cs typeface="Times New Roman" panose="02020603050405020304" pitchFamily="18" charset="0"/>
              </a:rPr>
              <a:t>between anterior and nasal surface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superior border (</a:t>
            </a:r>
            <a:r>
              <a:rPr lang="en-GB" altLang="sr-Latn-RS" sz="2000" dirty="0" err="1">
                <a:latin typeface="Times New Roman" panose="02020603050405020304" pitchFamily="18" charset="0"/>
                <a:cs typeface="Times New Roman" panose="02020603050405020304" pitchFamily="18" charset="0"/>
              </a:rPr>
              <a:t>margo</a:t>
            </a:r>
            <a:r>
              <a:rPr lang="en-GB" altLang="sr-Latn-RS" sz="2000" dirty="0">
                <a:latin typeface="Times New Roman" panose="02020603050405020304" pitchFamily="18" charset="0"/>
                <a:cs typeface="Times New Roman" panose="02020603050405020304" pitchFamily="18" charset="0"/>
              </a:rPr>
              <a:t> superior)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1800" dirty="0">
                <a:latin typeface="Times New Roman" panose="02020603050405020304" pitchFamily="18" charset="0"/>
                <a:cs typeface="Times New Roman" panose="02020603050405020304" pitchFamily="18" charset="0"/>
              </a:rPr>
              <a:t>between anterior and orbital surface;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it is the </a:t>
            </a:r>
            <a:r>
              <a:rPr lang="sr-Latn-CS" altLang="sr-Latn-RS" sz="1800" dirty="0" err="1">
                <a:latin typeface="Times New Roman" panose="02020603050405020304" pitchFamily="18" charset="0"/>
                <a:cs typeface="Times New Roman" panose="02020603050405020304" pitchFamily="18" charset="0"/>
              </a:rPr>
              <a:t>margo</a:t>
            </a:r>
            <a:r>
              <a:rPr lang="sr-Latn-CS" altLang="sr-Latn-RS" sz="1800" dirty="0">
                <a:latin typeface="Times New Roman" panose="02020603050405020304" pitchFamily="18" charset="0"/>
                <a:cs typeface="Times New Roman" panose="02020603050405020304" pitchFamily="18" charset="0"/>
              </a:rPr>
              <a:t> </a:t>
            </a:r>
            <a:r>
              <a:rPr lang="sr-Latn-CS" altLang="sr-Latn-RS" sz="1800" dirty="0" err="1">
                <a:latin typeface="Times New Roman" panose="02020603050405020304" pitchFamily="18" charset="0"/>
                <a:cs typeface="Times New Roman" panose="02020603050405020304" pitchFamily="18" charset="0"/>
              </a:rPr>
              <a:t>infraorbitalis</a:t>
            </a:r>
            <a:r>
              <a:rPr lang="en-GB" altLang="sr-Latn-RS" sz="1800" dirty="0">
                <a:latin typeface="Times New Roman" panose="02020603050405020304" pitchFamily="18" charset="0"/>
                <a:cs typeface="Times New Roman" panose="02020603050405020304" pitchFamily="18" charset="0"/>
              </a:rPr>
              <a:t>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a:t>
            </a:r>
            <a:r>
              <a:rPr lang="en-GB" altLang="en-US" sz="1800" dirty="0">
                <a:latin typeface="Times New Roman" panose="02020603050405020304" pitchFamily="18" charset="0"/>
                <a:cs typeface="Times New Roman" panose="02020603050405020304" pitchFamily="18" charset="0"/>
              </a:rPr>
              <a:t>form inferior border of </a:t>
            </a:r>
            <a:r>
              <a:rPr lang="en-GB" altLang="en-US" sz="1800" dirty="0" err="1">
                <a:latin typeface="Times New Roman" panose="02020603050405020304" pitchFamily="18" charset="0"/>
                <a:cs typeface="Times New Roman" panose="02020603050405020304" pitchFamily="18" charset="0"/>
              </a:rPr>
              <a:t>aditus</a:t>
            </a:r>
            <a:r>
              <a:rPr lang="en-GB" altLang="en-US" sz="1800" dirty="0">
                <a:latin typeface="Times New Roman" panose="02020603050405020304" pitchFamily="18" charset="0"/>
                <a:cs typeface="Times New Roman" panose="02020603050405020304" pitchFamily="18" charset="0"/>
              </a:rPr>
              <a:t> </a:t>
            </a:r>
            <a:r>
              <a:rPr lang="en-GB" altLang="en-US" sz="1800" dirty="0" err="1">
                <a:latin typeface="Times New Roman" panose="02020603050405020304" pitchFamily="18" charset="0"/>
                <a:cs typeface="Times New Roman" panose="02020603050405020304" pitchFamily="18" charset="0"/>
              </a:rPr>
              <a:t>orbite</a:t>
            </a:r>
            <a:r>
              <a:rPr lang="en-GB" altLang="en-US" sz="1800" dirty="0">
                <a:latin typeface="Times New Roman" panose="02020603050405020304" pitchFamily="18" charset="0"/>
                <a:cs typeface="Times New Roman" panose="02020603050405020304" pitchFamily="18" charset="0"/>
              </a:rPr>
              <a:t> -</a:t>
            </a:r>
            <a:br>
              <a:rPr lang="en-GB" altLang="en-US" sz="1800" dirty="0">
                <a:latin typeface="Times New Roman" panose="02020603050405020304" pitchFamily="18" charset="0"/>
                <a:cs typeface="Times New Roman" panose="02020603050405020304" pitchFamily="18" charset="0"/>
              </a:rPr>
            </a:br>
            <a:r>
              <a:rPr lang="en-GB" altLang="en-US" sz="1800" dirty="0">
                <a:latin typeface="Times New Roman" panose="02020603050405020304" pitchFamily="18" charset="0"/>
                <a:cs typeface="Times New Roman" panose="02020603050405020304" pitchFamily="18" charset="0"/>
              </a:rPr>
              <a:t>  entrance of orbit)</a:t>
            </a:r>
            <a:br>
              <a:rPr lang="en-GB" altLang="en-US" sz="1800" dirty="0">
                <a:latin typeface="Times New Roman" panose="02020603050405020304" pitchFamily="18" charset="0"/>
                <a:cs typeface="Times New Roman" panose="02020603050405020304" pitchFamily="18" charset="0"/>
              </a:rPr>
            </a:br>
            <a:r>
              <a:rPr lang="en-GB" altLang="en-US" sz="18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posterior border (</a:t>
            </a:r>
            <a:r>
              <a:rPr lang="en-GB" altLang="sr-Latn-RS" sz="2000" dirty="0" err="1">
                <a:latin typeface="Times New Roman" panose="02020603050405020304" pitchFamily="18" charset="0"/>
                <a:cs typeface="Times New Roman" panose="02020603050405020304" pitchFamily="18" charset="0"/>
              </a:rPr>
              <a:t>margo</a:t>
            </a:r>
            <a:r>
              <a:rPr lang="en-GB" altLang="sr-Latn-RS" sz="2000" dirty="0">
                <a:latin typeface="Times New Roman" panose="02020603050405020304" pitchFamily="18" charset="0"/>
                <a:cs typeface="Times New Roman" panose="02020603050405020304" pitchFamily="18" charset="0"/>
              </a:rPr>
              <a:t> posterior)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formed by </a:t>
            </a:r>
            <a:r>
              <a:rPr lang="sr-Latn-CS" altLang="sr-Latn-RS" sz="2000" dirty="0" err="1">
                <a:latin typeface="Times New Roman" panose="02020603050405020304" pitchFamily="18" charset="0"/>
                <a:cs typeface="Times New Roman" panose="02020603050405020304" pitchFamily="18" charset="0"/>
              </a:rPr>
              <a:t>crista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infrazygomatica</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between anterior and posterior surface</a:t>
            </a:r>
            <a:r>
              <a:rPr lang="sr-Latn-CS" altLang="sr-Latn-RS" sz="1800" dirty="0">
                <a:latin typeface="Times New Roman" panose="02020603050405020304" pitchFamily="18" charset="0"/>
                <a:cs typeface="Times New Roman" panose="02020603050405020304" pitchFamily="18" charset="0"/>
              </a:rPr>
              <a:t>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inferior border (</a:t>
            </a:r>
            <a:r>
              <a:rPr lang="en-GB" altLang="sr-Latn-RS" sz="2000" dirty="0" err="1">
                <a:latin typeface="Times New Roman" panose="02020603050405020304" pitchFamily="18" charset="0"/>
                <a:cs typeface="Times New Roman" panose="02020603050405020304" pitchFamily="18" charset="0"/>
              </a:rPr>
              <a:t>margo</a:t>
            </a:r>
            <a:r>
              <a:rPr lang="en-GB" altLang="sr-Latn-RS" sz="2000" dirty="0">
                <a:latin typeface="Times New Roman" panose="02020603050405020304" pitchFamily="18" charset="0"/>
                <a:cs typeface="Times New Roman" panose="02020603050405020304" pitchFamily="18" charset="0"/>
              </a:rPr>
              <a:t> inferior)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it is continued by </a:t>
            </a:r>
            <a:r>
              <a:rPr lang="sr-Latn-CS" altLang="sr-Latn-RS" sz="2000" dirty="0" err="1">
                <a:latin typeface="Times New Roman" panose="02020603050405020304" pitchFamily="18" charset="0"/>
                <a:cs typeface="Times New Roman" panose="02020603050405020304" pitchFamily="18" charset="0"/>
              </a:rPr>
              <a:t>pr</a:t>
            </a:r>
            <a:r>
              <a:rPr lang="en-GB" altLang="sr-Latn-RS" sz="2000" dirty="0" err="1">
                <a:latin typeface="Times New Roman" panose="02020603050405020304" pitchFamily="18" charset="0"/>
                <a:cs typeface="Times New Roman" panose="02020603050405020304" pitchFamily="18" charset="0"/>
              </a:rPr>
              <a:t>ocessus</a:t>
            </a: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alveolaris</a:t>
            </a:r>
            <a:endParaRPr lang="sr-Latn-CS" altLang="sr-Latn-RS" sz="2000" dirty="0">
              <a:latin typeface="Times New Roman" panose="02020603050405020304" pitchFamily="18" charset="0"/>
              <a:cs typeface="Times New Roman" panose="02020603050405020304" pitchFamily="18" charset="0"/>
            </a:endParaRPr>
          </a:p>
        </p:txBody>
      </p:sp>
      <p:pic>
        <p:nvPicPr>
          <p:cNvPr id="2" name="Picture 2">
            <a:extLst>
              <a:ext uri="{FF2B5EF4-FFF2-40B4-BE49-F238E27FC236}">
                <a16:creationId xmlns:a16="http://schemas.microsoft.com/office/drawing/2014/main" id="{5D2377DB-9594-0F25-141F-E3D7A53A99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675" r="38170" b="39178"/>
          <a:stretch>
            <a:fillRect/>
          </a:stretch>
        </p:blipFill>
        <p:spPr bwMode="auto">
          <a:xfrm>
            <a:off x="5868144" y="962434"/>
            <a:ext cx="3255551" cy="27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031B7A94-DFF4-C397-6F98-D6D279538A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40" r="37537" b="37352"/>
          <a:stretch>
            <a:fillRect/>
          </a:stretch>
        </p:blipFill>
        <p:spPr bwMode="auto">
          <a:xfrm>
            <a:off x="5965822" y="4011506"/>
            <a:ext cx="2997518" cy="257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2809437"/>
      </p:ext>
    </p:extLst>
  </p:cSld>
  <p:clrMapOvr>
    <a:masterClrMapping/>
  </p:clrMapOvr>
  <p:transition spd="slow"/>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p:cNvPicPr>
            <a:picLocks noChangeAspect="1" noChangeArrowheads="1"/>
          </p:cNvPicPr>
          <p:nvPr/>
        </p:nvPicPr>
        <p:blipFill>
          <a:blip r:embed="rId2">
            <a:extLst>
              <a:ext uri="{28A0092B-C50C-407E-A947-70E740481C1C}">
                <a14:useLocalDpi xmlns:a14="http://schemas.microsoft.com/office/drawing/2010/main" val="0"/>
              </a:ext>
            </a:extLst>
          </a:blip>
          <a:srcRect l="7640" r="37537" b="37352"/>
          <a:stretch>
            <a:fillRect/>
          </a:stretch>
        </p:blipFill>
        <p:spPr bwMode="auto">
          <a:xfrm>
            <a:off x="684213" y="0"/>
            <a:ext cx="798195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p:cNvSpPr>
          <p:nvPr>
            <p:ph type="title" idx="4294967295"/>
          </p:nvPr>
        </p:nvSpPr>
        <p:spPr>
          <a:xfrm>
            <a:off x="457200" y="7431"/>
            <a:ext cx="8229600" cy="561975"/>
          </a:xfrm>
          <a:ln>
            <a:miter/>
          </a:ln>
        </p:spPr>
        <p:txBody>
          <a:bodyPr/>
          <a:lstStyle/>
          <a:p>
            <a:pPr eaLnBrk="1" hangingPunct="1">
              <a:defRPr/>
            </a:pPr>
            <a:r>
              <a:rPr lang="sr-Latn-CS" altLang="en-US" sz="2400" b="1" noProof="1">
                <a:solidFill>
                  <a:schemeClr val="accent6">
                    <a:lumMod val="75000"/>
                  </a:schemeClr>
                </a:solidFill>
                <a:latin typeface="Times New Roman" pitchFamily="2" charset="0"/>
              </a:rPr>
              <a:t>FOSSA PTERYGOPALATINA</a:t>
            </a:r>
          </a:p>
        </p:txBody>
      </p:sp>
      <p:sp>
        <p:nvSpPr>
          <p:cNvPr id="50179" name="Rectangle 3"/>
          <p:cNvSpPr>
            <a:spLocks noGrp="1"/>
          </p:cNvSpPr>
          <p:nvPr>
            <p:ph type="body" idx="4294967295"/>
          </p:nvPr>
        </p:nvSpPr>
        <p:spPr>
          <a:xfrm>
            <a:off x="0" y="590892"/>
            <a:ext cx="9144000" cy="6267107"/>
          </a:xfrm>
          <a:ln>
            <a:miter/>
          </a:ln>
        </p:spPr>
        <p:txBody>
          <a:bodyPr/>
          <a:lstStyle/>
          <a:p>
            <a:pPr eaLnBrk="1" hangingPunct="1">
              <a:defRPr/>
            </a:pPr>
            <a:r>
              <a:rPr lang="en-GB" altLang="en-US" sz="1800" b="1" dirty="0">
                <a:latin typeface="Times New Roman" panose="02020603050405020304" pitchFamily="18" charset="0"/>
              </a:rPr>
              <a:t>4-sided pyramid in shape with base oriented superiorly and apex oriented inferiorly</a:t>
            </a:r>
            <a:endParaRPr lang="sr-Cyrl-CS" altLang="en-US" sz="1800" b="1" dirty="0">
              <a:latin typeface="Times New Roman" panose="02020603050405020304" pitchFamily="18" charset="0"/>
            </a:endParaRPr>
          </a:p>
          <a:p>
            <a:pPr eaLnBrk="1" hangingPunct="1">
              <a:defRPr/>
            </a:pPr>
            <a:r>
              <a:rPr lang="en-GB" altLang="en-US" sz="2200" b="1" dirty="0">
                <a:solidFill>
                  <a:schemeClr val="accent6">
                    <a:lumMod val="75000"/>
                  </a:schemeClr>
                </a:solidFill>
                <a:latin typeface="Times New Roman" panose="02020603050405020304" pitchFamily="18" charset="0"/>
              </a:rPr>
              <a:t>Anterior wall</a:t>
            </a:r>
            <a:r>
              <a:rPr lang="sr-Latn-CS" altLang="en-US" sz="2000" b="1" dirty="0">
                <a:latin typeface="Times New Roman" panose="02020603050405020304" pitchFamily="18" charset="0"/>
              </a:rPr>
              <a:t>: </a:t>
            </a:r>
            <a:br>
              <a:rPr lang="en-GB" altLang="en-US" sz="2000" b="1" dirty="0">
                <a:latin typeface="Times New Roman" panose="02020603050405020304" pitchFamily="18" charset="0"/>
              </a:rPr>
            </a:br>
            <a:r>
              <a:rPr lang="en-GB" altLang="en-US" sz="2000" b="1" dirty="0">
                <a:latin typeface="Times New Roman" panose="02020603050405020304" pitchFamily="18" charset="0"/>
              </a:rPr>
              <a:t>- facies </a:t>
            </a:r>
            <a:r>
              <a:rPr lang="en-GB" altLang="en-US" sz="2000" b="1" dirty="0" err="1">
                <a:latin typeface="Times New Roman" panose="02020603050405020304" pitchFamily="18" charset="0"/>
              </a:rPr>
              <a:t>infratemporalis</a:t>
            </a:r>
            <a:r>
              <a:rPr lang="en-GB" altLang="en-US" sz="2000" b="1" dirty="0">
                <a:latin typeface="Times New Roman" panose="02020603050405020304" pitchFamily="18" charset="0"/>
              </a:rPr>
              <a:t> maxillae with </a:t>
            </a:r>
            <a:r>
              <a:rPr lang="sr-Latn-CS" altLang="en-US" sz="2000" b="1" dirty="0" err="1">
                <a:latin typeface="Times New Roman" panose="02020603050405020304" pitchFamily="18" charset="0"/>
              </a:rPr>
              <a:t>tuber</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maxillae</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err="1">
                <a:latin typeface="Times New Roman" panose="02020603050405020304" pitchFamily="18" charset="0"/>
              </a:rPr>
              <a:t>pr</a:t>
            </a:r>
            <a:r>
              <a:rPr lang="en-GB" altLang="en-US" sz="2000" b="1" dirty="0" err="1">
                <a:latin typeface="Times New Roman" panose="02020603050405020304" pitchFamily="18" charset="0"/>
              </a:rPr>
              <a:t>ocessus</a:t>
            </a:r>
            <a:r>
              <a:rPr lang="en-GB" altLang="en-US" sz="2000" b="1" dirty="0">
                <a:latin typeface="Times New Roman" panose="02020603050405020304" pitchFamily="18" charset="0"/>
              </a:rPr>
              <a:t> </a:t>
            </a:r>
            <a:r>
              <a:rPr lang="sr-Latn-CS" altLang="en-US" sz="2000" b="1" dirty="0" err="1">
                <a:latin typeface="Times New Roman" panose="02020603050405020304" pitchFamily="18" charset="0"/>
              </a:rPr>
              <a:t>orbitalis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ossis</a:t>
            </a:r>
            <a:r>
              <a:rPr lang="sr-Latn-CS" altLang="en-US" sz="2000" b="1" dirty="0">
                <a:latin typeface="Times New Roman" panose="02020603050405020304" pitchFamily="18" charset="0"/>
              </a:rPr>
              <a:t> palatin</a:t>
            </a:r>
            <a:r>
              <a:rPr lang="en-GB" altLang="en-US" sz="2000" b="1" dirty="0" err="1">
                <a:latin typeface="Times New Roman" panose="02020603050405020304" pitchFamily="18" charset="0"/>
              </a:rPr>
              <a:t>i</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err="1">
                <a:latin typeface="Times New Roman" panose="02020603050405020304" pitchFamily="18" charset="0"/>
              </a:rPr>
              <a:t>fissura</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orbitalis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inferior</a:t>
            </a:r>
            <a:endParaRPr lang="sr-Latn-CS" altLang="en-US" sz="2000" b="1" dirty="0">
              <a:latin typeface="Times New Roman" panose="02020603050405020304" pitchFamily="18" charset="0"/>
            </a:endParaRPr>
          </a:p>
          <a:p>
            <a:pPr eaLnBrk="1" hangingPunct="1">
              <a:defRPr/>
            </a:pPr>
            <a:r>
              <a:rPr lang="en-GB" altLang="en-US" sz="2200" b="1" dirty="0">
                <a:solidFill>
                  <a:schemeClr val="accent6">
                    <a:lumMod val="75000"/>
                  </a:schemeClr>
                </a:solidFill>
                <a:latin typeface="Times New Roman" panose="02020603050405020304" pitchFamily="18" charset="0"/>
              </a:rPr>
              <a:t>Posterior wall</a:t>
            </a:r>
            <a:r>
              <a:rPr lang="sr-Latn-CS" altLang="en-US" sz="2000" b="1" dirty="0">
                <a:latin typeface="Times New Roman" panose="02020603050405020304" pitchFamily="18" charset="0"/>
              </a:rPr>
              <a:t>: </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err="1">
                <a:latin typeface="Times New Roman" panose="02020603050405020304" pitchFamily="18" charset="0"/>
              </a:rPr>
              <a:t>processus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pterygoideus</a:t>
            </a:r>
            <a:r>
              <a:rPr lang="sr-Latn-CS" altLang="en-US" sz="2000" b="1" dirty="0">
                <a:latin typeface="Times New Roman" panose="02020603050405020304" pitchFamily="18" charset="0"/>
              </a:rPr>
              <a:t> </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a:latin typeface="Times New Roman" panose="02020603050405020304" pitchFamily="18" charset="0"/>
              </a:rPr>
              <a:t>(</a:t>
            </a:r>
            <a:r>
              <a:rPr lang="en-GB" altLang="en-US" sz="2000" dirty="0">
                <a:latin typeface="Times New Roman" panose="02020603050405020304" pitchFamily="18" charset="0"/>
              </a:rPr>
              <a:t>root and anterior border</a:t>
            </a:r>
            <a:r>
              <a:rPr lang="sr-Latn-CS" altLang="en-US" sz="2000" dirty="0">
                <a:latin typeface="Times New Roman" panose="02020603050405020304" pitchFamily="18" charset="0"/>
              </a:rPr>
              <a:t>), </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b="1" dirty="0" err="1">
                <a:latin typeface="Times New Roman" panose="02020603050405020304" pitchFamily="18" charset="0"/>
              </a:rPr>
              <a:t>canalis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pterygoideus</a:t>
            </a:r>
            <a:r>
              <a:rPr lang="sr-Latn-CS" altLang="en-US" sz="2000" b="1" dirty="0">
                <a:latin typeface="Times New Roman" panose="02020603050405020304" pitchFamily="18" charset="0"/>
              </a:rPr>
              <a:t> </a:t>
            </a:r>
            <a:br>
              <a:rPr lang="en-GB" altLang="en-US" sz="2000" dirty="0">
                <a:latin typeface="Times New Roman" panose="02020603050405020304" pitchFamily="18" charset="0"/>
              </a:rPr>
            </a:br>
            <a:r>
              <a:rPr lang="en-GB" altLang="en-US" sz="2000" b="1" dirty="0">
                <a:latin typeface="Times New Roman" panose="02020603050405020304" pitchFamily="18" charset="0"/>
              </a:rPr>
              <a:t>- f</a:t>
            </a:r>
            <a:r>
              <a:rPr lang="sr-Latn-CS" altLang="en-US" sz="2000" b="1" dirty="0" err="1">
                <a:latin typeface="Times New Roman" panose="02020603050405020304" pitchFamily="18" charset="0"/>
              </a:rPr>
              <a:t>acies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maxillaris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alae</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majoris</a:t>
            </a:r>
            <a:r>
              <a:rPr lang="en-GB" altLang="en-US" sz="2000" b="1" dirty="0">
                <a:latin typeface="Times New Roman" panose="02020603050405020304" pitchFamily="18" charset="0"/>
              </a:rPr>
              <a:t> with</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err="1">
                <a:latin typeface="Times New Roman" panose="02020603050405020304" pitchFamily="18" charset="0"/>
              </a:rPr>
              <a:t>foramen</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rotundum</a:t>
            </a:r>
            <a:r>
              <a:rPr lang="sr-Latn-CS" altLang="en-US" sz="2000" b="1" dirty="0">
                <a:latin typeface="Times New Roman" panose="02020603050405020304" pitchFamily="18" charset="0"/>
              </a:rPr>
              <a:t>, </a:t>
            </a:r>
            <a:endParaRPr lang="en-GB" altLang="en-US" sz="2000" b="1" dirty="0">
              <a:latin typeface="Times New Roman" panose="02020603050405020304" pitchFamily="18" charset="0"/>
            </a:endParaRPr>
          </a:p>
          <a:p>
            <a:pPr eaLnBrk="1" hangingPunct="1">
              <a:defRPr/>
            </a:pPr>
            <a:r>
              <a:rPr lang="en-GB" altLang="en-US" sz="2200" b="1" dirty="0">
                <a:solidFill>
                  <a:schemeClr val="accent6">
                    <a:lumMod val="75000"/>
                  </a:schemeClr>
                </a:solidFill>
                <a:latin typeface="Times New Roman" panose="02020603050405020304" pitchFamily="18" charset="0"/>
              </a:rPr>
              <a:t>Lateral wall</a:t>
            </a:r>
            <a:r>
              <a:rPr lang="sr-Latn-CS" altLang="en-US" sz="2000" b="1" dirty="0">
                <a:latin typeface="Times New Roman" panose="02020603050405020304" pitchFamily="18" charset="0"/>
              </a:rPr>
              <a:t>: </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err="1">
                <a:latin typeface="Times New Roman" panose="02020603050405020304" pitchFamily="18" charset="0"/>
              </a:rPr>
              <a:t>fissura</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pterygomaxillaris</a:t>
            </a:r>
            <a:endParaRPr lang="sr-Latn-CS" altLang="en-US" sz="2000" b="1" dirty="0">
              <a:latin typeface="Times New Roman" panose="02020603050405020304" pitchFamily="18" charset="0"/>
            </a:endParaRPr>
          </a:p>
          <a:p>
            <a:pPr eaLnBrk="1" hangingPunct="1">
              <a:defRPr/>
            </a:pPr>
            <a:r>
              <a:rPr lang="en-GB" altLang="en-US" sz="2200" b="1" dirty="0">
                <a:solidFill>
                  <a:schemeClr val="accent6">
                    <a:lumMod val="75000"/>
                  </a:schemeClr>
                </a:solidFill>
                <a:latin typeface="Times New Roman" panose="02020603050405020304" pitchFamily="18" charset="0"/>
              </a:rPr>
              <a:t>Medial wall</a:t>
            </a:r>
            <a:r>
              <a:rPr lang="sr-Latn-CS" altLang="en-US" sz="2000" b="1" dirty="0">
                <a:latin typeface="Times New Roman" panose="02020603050405020304" pitchFamily="18" charset="0"/>
              </a:rPr>
              <a:t>: </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a:latin typeface="Times New Roman" panose="02020603050405020304" pitchFamily="18" charset="0"/>
              </a:rPr>
              <a:t>lamina </a:t>
            </a:r>
            <a:r>
              <a:rPr lang="sr-Latn-CS" altLang="en-US" sz="2000" b="1" dirty="0" err="1">
                <a:latin typeface="Times New Roman" panose="02020603050405020304" pitchFamily="18" charset="0"/>
              </a:rPr>
              <a:t>perpendicularis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ossis</a:t>
            </a:r>
            <a:r>
              <a:rPr lang="sr-Latn-CS" altLang="en-US" sz="2000" b="1" dirty="0">
                <a:latin typeface="Times New Roman" panose="02020603050405020304" pitchFamily="18" charset="0"/>
              </a:rPr>
              <a:t> palatin</a:t>
            </a:r>
            <a:r>
              <a:rPr lang="en-GB" altLang="en-US" sz="2000" b="1" dirty="0" err="1">
                <a:latin typeface="Times New Roman" panose="02020603050405020304" pitchFamily="18" charset="0"/>
              </a:rPr>
              <a:t>i</a:t>
            </a:r>
            <a:r>
              <a:rPr lang="en-GB" altLang="en-US" sz="2000" b="1" dirty="0">
                <a:latin typeface="Times New Roman" panose="02020603050405020304" pitchFamily="18" charset="0"/>
              </a:rPr>
              <a:t> with </a:t>
            </a:r>
            <a:r>
              <a:rPr lang="sr-Latn-CS" altLang="en-US" sz="2000" b="1" dirty="0" err="1">
                <a:latin typeface="Times New Roman" panose="02020603050405020304" pitchFamily="18" charset="0"/>
              </a:rPr>
              <a:t>foramen</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sphenopalatinum</a:t>
            </a:r>
            <a:endParaRPr lang="sr-Latn-CS" altLang="en-US" sz="2000" b="1" dirty="0">
              <a:latin typeface="Times New Roman" panose="02020603050405020304" pitchFamily="18" charset="0"/>
            </a:endParaRPr>
          </a:p>
          <a:p>
            <a:pPr eaLnBrk="1" hangingPunct="1">
              <a:defRPr/>
            </a:pPr>
            <a:r>
              <a:rPr lang="en-GB" altLang="en-US" sz="2200" b="1" dirty="0">
                <a:solidFill>
                  <a:schemeClr val="accent6">
                    <a:lumMod val="75000"/>
                  </a:schemeClr>
                </a:solidFill>
                <a:latin typeface="Times New Roman" panose="02020603050405020304" pitchFamily="18" charset="0"/>
              </a:rPr>
              <a:t>Base or roof</a:t>
            </a:r>
            <a:r>
              <a:rPr lang="sr-Latn-CS" altLang="en-US" sz="2000" b="1" dirty="0">
                <a:latin typeface="Times New Roman" panose="02020603050405020304" pitchFamily="18" charset="0"/>
              </a:rPr>
              <a:t>: </a:t>
            </a:r>
            <a:r>
              <a:rPr lang="en-GB" altLang="en-US" sz="2000" b="1" dirty="0">
                <a:latin typeface="Times New Roman" panose="02020603050405020304" pitchFamily="18" charset="0"/>
              </a:rPr>
              <a:t>- </a:t>
            </a:r>
            <a:r>
              <a:rPr lang="sr-Latn-CS" altLang="en-US" sz="2000" b="1" dirty="0" err="1">
                <a:latin typeface="Times New Roman" panose="02020603050405020304" pitchFamily="18" charset="0"/>
              </a:rPr>
              <a:t>corpus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ossis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sphenoidalis</a:t>
            </a:r>
            <a:r>
              <a:rPr lang="sr-Latn-CS" altLang="en-US" sz="2000" b="1" dirty="0">
                <a:latin typeface="Times New Roman" panose="02020603050405020304" pitchFamily="18" charset="0"/>
              </a:rPr>
              <a:t> (</a:t>
            </a:r>
            <a:r>
              <a:rPr lang="en-GB" altLang="en-US" sz="2000" b="1" dirty="0">
                <a:latin typeface="Times New Roman" panose="02020603050405020304" pitchFamily="18" charset="0"/>
              </a:rPr>
              <a:t>inferior surface</a:t>
            </a:r>
            <a:r>
              <a:rPr lang="sr-Latn-CS" altLang="en-US" sz="2000" b="1" dirty="0">
                <a:latin typeface="Times New Roman" panose="02020603050405020304" pitchFamily="18" charset="0"/>
              </a:rPr>
              <a:t>)</a:t>
            </a:r>
            <a:br>
              <a:rPr lang="en-GB" altLang="en-US" sz="2000" dirty="0">
                <a:latin typeface="Times New Roman" panose="02020603050405020304" pitchFamily="18" charset="0"/>
              </a:rPr>
            </a:br>
            <a:r>
              <a:rPr lang="en-GB" altLang="en-US" sz="2000" dirty="0">
                <a:latin typeface="Times New Roman" panose="02020603050405020304" pitchFamily="18" charset="0"/>
              </a:rPr>
              <a:t>                 - </a:t>
            </a:r>
            <a:r>
              <a:rPr lang="en-GB" altLang="en-US" sz="2000" b="1" dirty="0">
                <a:latin typeface="Times New Roman" panose="02020603050405020304" pitchFamily="18" charset="0"/>
              </a:rPr>
              <a:t>infratemporal surface of greater wings (ala major) of sphenoid bone</a:t>
            </a:r>
            <a:endParaRPr lang="sr-Latn-CS" altLang="en-US" sz="2000" b="1" dirty="0">
              <a:latin typeface="Times New Roman" panose="02020603050405020304" pitchFamily="18" charset="0"/>
            </a:endParaRPr>
          </a:p>
          <a:p>
            <a:pPr eaLnBrk="1" hangingPunct="1">
              <a:defRPr/>
            </a:pPr>
            <a:r>
              <a:rPr lang="en-GB" altLang="en-US" sz="2200" b="1" dirty="0">
                <a:solidFill>
                  <a:schemeClr val="accent6">
                    <a:lumMod val="75000"/>
                  </a:schemeClr>
                </a:solidFill>
                <a:latin typeface="Times New Roman" panose="02020603050405020304" pitchFamily="18" charset="0"/>
              </a:rPr>
              <a:t>Apex</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canalis</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palatinus</a:t>
            </a:r>
            <a:r>
              <a:rPr lang="sr-Latn-CS" altLang="en-US" sz="2000" b="1" dirty="0">
                <a:latin typeface="Times New Roman" panose="02020603050405020304" pitchFamily="18" charset="0"/>
              </a:rPr>
              <a:t> major- </a:t>
            </a:r>
            <a:r>
              <a:rPr lang="en-GB" altLang="en-US" sz="2000" b="1" dirty="0">
                <a:latin typeface="Times New Roman" panose="02020603050405020304" pitchFamily="18" charset="0"/>
              </a:rPr>
              <a:t>connection with oral cavity</a:t>
            </a:r>
            <a:endParaRPr lang="sr-Latn-CS" altLang="en-US" sz="2000" b="1" dirty="0">
              <a:latin typeface="Times New Roman" panose="02020603050405020304" pitchFamily="18" charset="0"/>
            </a:endParaRPr>
          </a:p>
        </p:txBody>
      </p:sp>
      <p:pic>
        <p:nvPicPr>
          <p:cNvPr id="2" name="Picture 2">
            <a:extLst>
              <a:ext uri="{FF2B5EF4-FFF2-40B4-BE49-F238E27FC236}">
                <a16:creationId xmlns:a16="http://schemas.microsoft.com/office/drawing/2014/main" id="{D59D9125-FA67-C70F-865B-6E8EA5B6C3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537" b="37352"/>
          <a:stretch>
            <a:fillRect/>
          </a:stretch>
        </p:blipFill>
        <p:spPr bwMode="auto">
          <a:xfrm>
            <a:off x="5004048" y="1760872"/>
            <a:ext cx="3888432" cy="333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5886897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AD5F43-C6C2-941F-6D47-C4B8F66576B5}"/>
            </a:ext>
          </a:extLst>
        </p:cNvPr>
        <p:cNvGrpSpPr/>
        <p:nvPr/>
      </p:nvGrpSpPr>
      <p:grpSpPr>
        <a:xfrm>
          <a:off x="0" y="0"/>
          <a:ext cx="0" cy="0"/>
          <a:chOff x="0" y="0"/>
          <a:chExt cx="0" cy="0"/>
        </a:xfrm>
      </p:grpSpPr>
      <p:sp>
        <p:nvSpPr>
          <p:cNvPr id="50178" name="Rectangle 2">
            <a:extLst>
              <a:ext uri="{FF2B5EF4-FFF2-40B4-BE49-F238E27FC236}">
                <a16:creationId xmlns:a16="http://schemas.microsoft.com/office/drawing/2014/main" id="{29C1ED92-02C1-A4EC-A1A8-C93346240342}"/>
              </a:ext>
            </a:extLst>
          </p:cNvPr>
          <p:cNvSpPr>
            <a:spLocks noGrp="1" noRot="1"/>
          </p:cNvSpPr>
          <p:nvPr>
            <p:ph type="title" idx="4294967295"/>
          </p:nvPr>
        </p:nvSpPr>
        <p:spPr>
          <a:xfrm>
            <a:off x="457200" y="7431"/>
            <a:ext cx="8229600" cy="561975"/>
          </a:xfrm>
          <a:ln>
            <a:miter/>
          </a:ln>
        </p:spPr>
        <p:txBody>
          <a:bodyPr/>
          <a:lstStyle/>
          <a:p>
            <a:pPr eaLnBrk="1" hangingPunct="1">
              <a:defRPr/>
            </a:pPr>
            <a:r>
              <a:rPr lang="sr-Latn-CS" altLang="en-US" sz="2400" b="1" noProof="1">
                <a:solidFill>
                  <a:schemeClr val="accent6">
                    <a:lumMod val="75000"/>
                  </a:schemeClr>
                </a:solidFill>
                <a:latin typeface="Times New Roman" pitchFamily="2" charset="0"/>
              </a:rPr>
              <a:t>FOSSA PTERYGOPALATINA</a:t>
            </a:r>
          </a:p>
        </p:txBody>
      </p:sp>
      <p:sp>
        <p:nvSpPr>
          <p:cNvPr id="50179" name="Rectangle 3">
            <a:extLst>
              <a:ext uri="{FF2B5EF4-FFF2-40B4-BE49-F238E27FC236}">
                <a16:creationId xmlns:a16="http://schemas.microsoft.com/office/drawing/2014/main" id="{E679872B-F373-B741-CA3D-341278CED9BC}"/>
              </a:ext>
            </a:extLst>
          </p:cNvPr>
          <p:cNvSpPr>
            <a:spLocks noGrp="1"/>
          </p:cNvSpPr>
          <p:nvPr>
            <p:ph type="body" idx="4294967295"/>
          </p:nvPr>
        </p:nvSpPr>
        <p:spPr>
          <a:xfrm>
            <a:off x="0" y="590892"/>
            <a:ext cx="9144000" cy="6267107"/>
          </a:xfrm>
          <a:ln>
            <a:miter/>
          </a:ln>
        </p:spPr>
        <p:txBody>
          <a:bodyPr/>
          <a:lstStyle/>
          <a:p>
            <a:pPr eaLnBrk="1" hangingPunct="1">
              <a:defRPr/>
            </a:pPr>
            <a:r>
              <a:rPr lang="en-GB" altLang="en-US" sz="2200" b="1" dirty="0">
                <a:solidFill>
                  <a:srgbClr val="00B0F0"/>
                </a:solidFill>
                <a:latin typeface="Times New Roman" panose="02020603050405020304" pitchFamily="18" charset="0"/>
              </a:rPr>
              <a:t>Contents</a:t>
            </a:r>
            <a:r>
              <a:rPr lang="sr-Latn-CS" altLang="en-US" sz="2000" b="1" dirty="0">
                <a:latin typeface="Times New Roman" panose="02020603050405020304" pitchFamily="18" charset="0"/>
              </a:rPr>
              <a:t>: </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a:latin typeface="Times New Roman" panose="02020603050405020304" pitchFamily="18" charset="0"/>
              </a:rPr>
              <a:t>n</a:t>
            </a:r>
            <a:r>
              <a:rPr lang="en-GB" altLang="en-US" sz="2000" b="1" dirty="0">
                <a:latin typeface="Times New Roman" panose="02020603050405020304" pitchFamily="18" charset="0"/>
              </a:rPr>
              <a:t>.</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maxillaris</a:t>
            </a:r>
            <a:r>
              <a:rPr lang="en-GB" altLang="en-US" sz="2000" b="1" dirty="0">
                <a:latin typeface="Times New Roman" panose="02020603050405020304" pitchFamily="18" charset="0"/>
              </a:rPr>
              <a:t> and its side branches</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a:latin typeface="Times New Roman" panose="02020603050405020304" pitchFamily="18" charset="0"/>
              </a:rPr>
              <a:t>a</a:t>
            </a:r>
            <a:r>
              <a:rPr lang="en-GB" altLang="en-US" sz="2000" b="1" dirty="0">
                <a:latin typeface="Times New Roman" panose="02020603050405020304" pitchFamily="18" charset="0"/>
              </a:rPr>
              <a:t>.</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maxillaris</a:t>
            </a:r>
            <a:r>
              <a:rPr lang="en-GB" altLang="en-US" sz="2000" b="1" dirty="0">
                <a:latin typeface="Times New Roman" panose="02020603050405020304" pitchFamily="18" charset="0"/>
              </a:rPr>
              <a:t> and some of side branches</a:t>
            </a:r>
            <a:br>
              <a:rPr lang="en-GB" altLang="en-US" sz="2000" b="1" dirty="0">
                <a:latin typeface="Times New Roman" panose="02020603050405020304" pitchFamily="18" charset="0"/>
              </a:rPr>
            </a:br>
            <a:r>
              <a:rPr lang="en-GB" altLang="en-US" sz="2000" b="1" dirty="0">
                <a:latin typeface="Times New Roman" panose="02020603050405020304" pitchFamily="18" charset="0"/>
              </a:rPr>
              <a:t>  as well as terminal branch –</a:t>
            </a:r>
            <a:br>
              <a:rPr lang="en-GB" altLang="en-US" sz="2000" b="1" dirty="0">
                <a:latin typeface="Times New Roman" panose="02020603050405020304" pitchFamily="18" charset="0"/>
              </a:rPr>
            </a:br>
            <a:r>
              <a:rPr lang="en-GB" altLang="en-US" sz="2000" b="1" dirty="0">
                <a:latin typeface="Times New Roman" panose="02020603050405020304" pitchFamily="18" charset="0"/>
              </a:rPr>
              <a:t>  a. </a:t>
            </a:r>
            <a:r>
              <a:rPr lang="en-GB" altLang="en-US" sz="2000" b="1" dirty="0" err="1">
                <a:latin typeface="Times New Roman" panose="02020603050405020304" pitchFamily="18" charset="0"/>
              </a:rPr>
              <a:t>sphenopalatina</a:t>
            </a:r>
            <a:br>
              <a:rPr lang="en-GB" altLang="en-US" sz="2000" b="1" dirty="0">
                <a:latin typeface="Times New Roman" panose="02020603050405020304" pitchFamily="18" charset="0"/>
              </a:rPr>
            </a:br>
            <a:r>
              <a:rPr lang="en-GB" altLang="en-US" sz="2000" b="1" dirty="0">
                <a:latin typeface="Times New Roman" panose="02020603050405020304" pitchFamily="18" charset="0"/>
              </a:rPr>
              <a:t>- </a:t>
            </a:r>
            <a:r>
              <a:rPr lang="sr-Latn-CS" altLang="en-US" sz="2000" b="1" dirty="0" err="1">
                <a:latin typeface="Times New Roman" panose="02020603050405020304" pitchFamily="18" charset="0"/>
              </a:rPr>
              <a:t>ganglion</a:t>
            </a:r>
            <a:r>
              <a:rPr lang="sr-Latn-CS" altLang="en-US" sz="2000" b="1" dirty="0">
                <a:latin typeface="Times New Roman" panose="02020603050405020304" pitchFamily="18" charset="0"/>
              </a:rPr>
              <a:t> </a:t>
            </a:r>
            <a:r>
              <a:rPr lang="sr-Latn-CS" altLang="en-US" sz="2000" b="1" dirty="0" err="1">
                <a:latin typeface="Times New Roman" panose="02020603050405020304" pitchFamily="18" charset="0"/>
              </a:rPr>
              <a:t>pterygopalatinum</a:t>
            </a:r>
            <a:br>
              <a:rPr lang="en-GB" altLang="en-US" sz="2000" b="1" dirty="0">
                <a:latin typeface="Times New Roman" panose="02020603050405020304" pitchFamily="18" charset="0"/>
              </a:rPr>
            </a:br>
            <a:r>
              <a:rPr lang="en-GB" altLang="en-US" sz="2000" b="1" dirty="0">
                <a:latin typeface="Times New Roman" panose="02020603050405020304" pitchFamily="18" charset="0"/>
              </a:rPr>
              <a:t>- n. </a:t>
            </a:r>
            <a:r>
              <a:rPr lang="en-GB" altLang="en-US" sz="2000" b="1" dirty="0" err="1">
                <a:latin typeface="Times New Roman" panose="02020603050405020304" pitchFamily="18" charset="0"/>
              </a:rPr>
              <a:t>petrosus</a:t>
            </a:r>
            <a:r>
              <a:rPr lang="en-GB" altLang="en-US" sz="2000" b="1" dirty="0">
                <a:latin typeface="Times New Roman" panose="02020603050405020304" pitchFamily="18" charset="0"/>
              </a:rPr>
              <a:t> major</a:t>
            </a:r>
            <a:br>
              <a:rPr lang="en-GB" altLang="en-US" sz="2000" b="1" dirty="0">
                <a:latin typeface="Times New Roman" panose="02020603050405020304" pitchFamily="18" charset="0"/>
              </a:rPr>
            </a:br>
            <a:r>
              <a:rPr lang="en-GB" altLang="en-US" sz="2000" b="1" dirty="0">
                <a:latin typeface="Times New Roman" panose="02020603050405020304" pitchFamily="18" charset="0"/>
              </a:rPr>
              <a:t>- n. </a:t>
            </a:r>
            <a:r>
              <a:rPr lang="en-GB" altLang="en-US" sz="2000" b="1" dirty="0" err="1">
                <a:latin typeface="Times New Roman" panose="02020603050405020304" pitchFamily="18" charset="0"/>
              </a:rPr>
              <a:t>petrosus</a:t>
            </a:r>
            <a:r>
              <a:rPr lang="en-GB" altLang="en-US" sz="2000" b="1" dirty="0">
                <a:latin typeface="Times New Roman" panose="02020603050405020304" pitchFamily="18" charset="0"/>
              </a:rPr>
              <a:t> </a:t>
            </a:r>
            <a:r>
              <a:rPr lang="en-GB" altLang="en-US" sz="2000" b="1" dirty="0" err="1">
                <a:latin typeface="Times New Roman" panose="02020603050405020304" pitchFamily="18" charset="0"/>
              </a:rPr>
              <a:t>profundus</a:t>
            </a:r>
            <a:br>
              <a:rPr lang="en-GB" altLang="en-US" sz="2400" b="1" dirty="0">
                <a:effectLst>
                  <a:outerShdw blurRad="38100" dist="38100" dir="2700000" algn="tl">
                    <a:srgbClr val="000000"/>
                  </a:outerShdw>
                </a:effectLst>
                <a:latin typeface="Times New Roman" panose="02020603050405020304" pitchFamily="18" charset="0"/>
              </a:rPr>
            </a:br>
            <a:r>
              <a:rPr lang="en-GB" altLang="en-US" sz="2000" b="1" dirty="0">
                <a:latin typeface="Times New Roman" panose="02020603050405020304" pitchFamily="18" charset="0"/>
                <a:cs typeface="Times New Roman" panose="02020603050405020304" pitchFamily="18" charset="0"/>
              </a:rPr>
              <a:t>- </a:t>
            </a:r>
            <a:r>
              <a:rPr lang="en-GB" sz="2000" b="1" i="0" dirty="0">
                <a:solidFill>
                  <a:srgbClr val="495354"/>
                </a:solidFill>
                <a:latin typeface="Times New Roman" panose="02020603050405020304" pitchFamily="18" charset="0"/>
                <a:cs typeface="Times New Roman" panose="02020603050405020304" pitchFamily="18" charset="0"/>
              </a:rPr>
              <a:t>veins, as well as their associated branches</a:t>
            </a:r>
            <a:endParaRPr lang="sr-Latn-CS" altLang="en-US" sz="2000" b="1" dirty="0">
              <a:latin typeface="Times New Roman" panose="02020603050405020304" pitchFamily="18" charset="0"/>
              <a:cs typeface="Times New Roman" panose="02020603050405020304" pitchFamily="18" charset="0"/>
            </a:endParaRPr>
          </a:p>
        </p:txBody>
      </p:sp>
      <p:pic>
        <p:nvPicPr>
          <p:cNvPr id="2" name="Picture 2">
            <a:extLst>
              <a:ext uri="{FF2B5EF4-FFF2-40B4-BE49-F238E27FC236}">
                <a16:creationId xmlns:a16="http://schemas.microsoft.com/office/drawing/2014/main" id="{46BCC82D-6C61-B4F0-FE76-71F4A2B226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537" b="37352"/>
          <a:stretch>
            <a:fillRect/>
          </a:stretch>
        </p:blipFill>
        <p:spPr bwMode="auto">
          <a:xfrm>
            <a:off x="5222937" y="3429000"/>
            <a:ext cx="3888432" cy="3336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ight Brace 2">
            <a:extLst>
              <a:ext uri="{FF2B5EF4-FFF2-40B4-BE49-F238E27FC236}">
                <a16:creationId xmlns:a16="http://schemas.microsoft.com/office/drawing/2014/main" id="{19C131FB-0B91-D0B1-C8FE-80780650FDE8}"/>
              </a:ext>
            </a:extLst>
          </p:cNvPr>
          <p:cNvSpPr/>
          <p:nvPr/>
        </p:nvSpPr>
        <p:spPr>
          <a:xfrm>
            <a:off x="3131840" y="2564904"/>
            <a:ext cx="144016" cy="56197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 name="TextBox 3">
            <a:extLst>
              <a:ext uri="{FF2B5EF4-FFF2-40B4-BE49-F238E27FC236}">
                <a16:creationId xmlns:a16="http://schemas.microsoft.com/office/drawing/2014/main" id="{9AF859E0-42FF-6DE2-9832-0455E9903075}"/>
              </a:ext>
            </a:extLst>
          </p:cNvPr>
          <p:cNvSpPr txBox="1"/>
          <p:nvPr/>
        </p:nvSpPr>
        <p:spPr>
          <a:xfrm>
            <a:off x="3431303" y="2661225"/>
            <a:ext cx="2281394" cy="369332"/>
          </a:xfrm>
          <a:prstGeom prst="rect">
            <a:avLst/>
          </a:prstGeom>
          <a:noFill/>
        </p:spPr>
        <p:txBody>
          <a:bodyPr wrap="none" rtlCol="0">
            <a:spAutoFit/>
          </a:bodyPr>
          <a:lstStyle/>
          <a:p>
            <a:r>
              <a:rPr lang="en-GB" b="1" dirty="0"/>
              <a:t>n. canalis </a:t>
            </a:r>
            <a:r>
              <a:rPr lang="en-GB" b="1" dirty="0" err="1"/>
              <a:t>pterygoidei</a:t>
            </a:r>
            <a:endParaRPr lang="en-GB" b="1" dirty="0"/>
          </a:p>
        </p:txBody>
      </p:sp>
    </p:spTree>
    <p:extLst>
      <p:ext uri="{BB962C8B-B14F-4D97-AF65-F5344CB8AC3E}">
        <p14:creationId xmlns:p14="http://schemas.microsoft.com/office/powerpoint/2010/main" val="247324363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06E28-D826-79D6-FCF6-C5E493975606}"/>
            </a:ext>
          </a:extLst>
        </p:cNvPr>
        <p:cNvGrpSpPr/>
        <p:nvPr/>
      </p:nvGrpSpPr>
      <p:grpSpPr>
        <a:xfrm>
          <a:off x="0" y="0"/>
          <a:ext cx="0" cy="0"/>
          <a:chOff x="0" y="0"/>
          <a:chExt cx="0" cy="0"/>
        </a:xfrm>
      </p:grpSpPr>
      <p:sp>
        <p:nvSpPr>
          <p:cNvPr id="50178" name="Rectangle 2">
            <a:extLst>
              <a:ext uri="{FF2B5EF4-FFF2-40B4-BE49-F238E27FC236}">
                <a16:creationId xmlns:a16="http://schemas.microsoft.com/office/drawing/2014/main" id="{5A12F0B7-8C33-B18C-F956-F95FCA8B433D}"/>
              </a:ext>
            </a:extLst>
          </p:cNvPr>
          <p:cNvSpPr>
            <a:spLocks noGrp="1" noRot="1"/>
          </p:cNvSpPr>
          <p:nvPr>
            <p:ph type="title" idx="4294967295"/>
          </p:nvPr>
        </p:nvSpPr>
        <p:spPr>
          <a:xfrm>
            <a:off x="457200" y="7431"/>
            <a:ext cx="8229600" cy="561975"/>
          </a:xfrm>
          <a:ln>
            <a:miter/>
          </a:ln>
        </p:spPr>
        <p:txBody>
          <a:bodyPr/>
          <a:lstStyle/>
          <a:p>
            <a:pPr eaLnBrk="1" hangingPunct="1">
              <a:defRPr/>
            </a:pPr>
            <a:r>
              <a:rPr lang="sr-Latn-CS" altLang="en-US" sz="2400" b="1" noProof="1">
                <a:solidFill>
                  <a:schemeClr val="accent6">
                    <a:lumMod val="75000"/>
                  </a:schemeClr>
                </a:solidFill>
                <a:latin typeface="Times New Roman" pitchFamily="2" charset="0"/>
              </a:rPr>
              <a:t>FOSSA PTERYGOPALATINA</a:t>
            </a:r>
          </a:p>
        </p:txBody>
      </p:sp>
      <p:sp>
        <p:nvSpPr>
          <p:cNvPr id="50179" name="Rectangle 3">
            <a:extLst>
              <a:ext uri="{FF2B5EF4-FFF2-40B4-BE49-F238E27FC236}">
                <a16:creationId xmlns:a16="http://schemas.microsoft.com/office/drawing/2014/main" id="{1538E9C1-F39A-3B07-4033-8D3ED2E36413}"/>
              </a:ext>
            </a:extLst>
          </p:cNvPr>
          <p:cNvSpPr>
            <a:spLocks noGrp="1"/>
          </p:cNvSpPr>
          <p:nvPr>
            <p:ph type="body" idx="4294967295"/>
          </p:nvPr>
        </p:nvSpPr>
        <p:spPr>
          <a:xfrm>
            <a:off x="-10927" y="404664"/>
            <a:ext cx="9144000" cy="6267107"/>
          </a:xfrm>
          <a:ln>
            <a:miter/>
          </a:ln>
        </p:spPr>
        <p:txBody>
          <a:bodyPr/>
          <a:lstStyle/>
          <a:p>
            <a:pPr algn="l">
              <a:buFont typeface="Arial" panose="020B0604020202020204" pitchFamily="34" charset="0"/>
              <a:buChar char="•"/>
            </a:pPr>
            <a:r>
              <a:rPr lang="en-GB" sz="2200" b="1" i="0" dirty="0">
                <a:solidFill>
                  <a:srgbClr val="0099FF"/>
                </a:solidFill>
                <a:effectLst/>
                <a:latin typeface="Times New Roman" panose="02020603050405020304" pitchFamily="18" charset="0"/>
                <a:cs typeface="Times New Roman" panose="02020603050405020304" pitchFamily="18" charset="0"/>
              </a:rPr>
              <a:t>Gateways</a:t>
            </a:r>
            <a:br>
              <a:rPr lang="en-GB" sz="2200" b="1" i="0" dirty="0">
                <a:solidFill>
                  <a:srgbClr val="0099FF"/>
                </a:solidFill>
                <a:effectLst/>
                <a:latin typeface="Times New Roman" panose="02020603050405020304" pitchFamily="18" charset="0"/>
                <a:cs typeface="Times New Roman" panose="02020603050405020304" pitchFamily="18" charset="0"/>
              </a:rPr>
            </a:br>
            <a:r>
              <a:rPr lang="en-GB" sz="1800" b="1" i="0" dirty="0">
                <a:effectLst/>
                <a:latin typeface="Times New Roman" panose="02020603050405020304" pitchFamily="18" charset="0"/>
                <a:cs typeface="Times New Roman" panose="02020603050405020304" pitchFamily="18" charset="0"/>
              </a:rPr>
              <a:t>- </a:t>
            </a:r>
            <a:r>
              <a:rPr lang="en-GB" sz="1800" b="0" i="0" dirty="0">
                <a:solidFill>
                  <a:srgbClr val="495354"/>
                </a:solidFill>
                <a:effectLst/>
                <a:latin typeface="Times New Roman" panose="02020603050405020304" pitchFamily="18" charset="0"/>
                <a:cs typeface="Times New Roman" panose="02020603050405020304" pitchFamily="18" charset="0"/>
              </a:rPr>
              <a:t>The pterygopalatine fossa serves as a gateway for seven openings that communicate with the orbit, the nasal cavity, the oral cavity, the middle cranial fossa, and the infratemporal fossa. These openings transmit branches of the maxillary nerve (V2), the pterygopalatine ganglion, and the maxillary vessels. The seven openings are the:</a:t>
            </a:r>
          </a:p>
          <a:p>
            <a:pPr algn="l">
              <a:buFont typeface="Arial" panose="020B0604020202020204" pitchFamily="34" charset="0"/>
              <a:buChar char="•"/>
            </a:pPr>
            <a:r>
              <a:rPr lang="en-GB" sz="2000" b="1" i="0" dirty="0">
                <a:solidFill>
                  <a:srgbClr val="495354"/>
                </a:solidFill>
                <a:effectLst/>
                <a:latin typeface="Times New Roman" panose="02020603050405020304" pitchFamily="18" charset="0"/>
                <a:cs typeface="Times New Roman" panose="02020603050405020304" pitchFamily="18" charset="0"/>
              </a:rPr>
              <a:t>pterygomaxillary fissure (fissure </a:t>
            </a:r>
            <a:r>
              <a:rPr lang="en-GB" sz="2000" b="1" i="0" dirty="0" err="1">
                <a:solidFill>
                  <a:srgbClr val="495354"/>
                </a:solidFill>
                <a:effectLst/>
                <a:latin typeface="Times New Roman" panose="02020603050405020304" pitchFamily="18" charset="0"/>
                <a:cs typeface="Times New Roman" panose="02020603050405020304" pitchFamily="18" charset="0"/>
              </a:rPr>
              <a:t>pterygomaxillaris</a:t>
            </a:r>
            <a:r>
              <a:rPr lang="en-GB" sz="2000" b="1" i="0" dirty="0">
                <a:solidFill>
                  <a:srgbClr val="495354"/>
                </a:solidFill>
                <a:effectLst/>
                <a:latin typeface="Times New Roman" panose="02020603050405020304" pitchFamily="18" charset="0"/>
                <a:cs typeface="Times New Roman" panose="02020603050405020304" pitchFamily="18" charset="0"/>
              </a:rPr>
              <a:t>)</a:t>
            </a:r>
            <a:r>
              <a:rPr lang="en-GB" sz="2000" b="0" i="0" dirty="0">
                <a:solidFill>
                  <a:srgbClr val="495354"/>
                </a:solidFill>
                <a:effectLst/>
                <a:latin typeface="Times New Roman" panose="02020603050405020304" pitchFamily="18" charset="0"/>
                <a:cs typeface="Times New Roman" panose="02020603050405020304" pitchFamily="18" charset="0"/>
              </a:rPr>
              <a:t>:</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a:t>
            </a:r>
            <a:r>
              <a:rPr lang="en-GB" sz="1800" b="0" i="0" dirty="0">
                <a:solidFill>
                  <a:srgbClr val="495354"/>
                </a:solidFill>
                <a:effectLst/>
                <a:latin typeface="Times New Roman" panose="02020603050405020304" pitchFamily="18" charset="0"/>
                <a:cs typeface="Times New Roman" panose="02020603050405020304" pitchFamily="18" charset="0"/>
              </a:rPr>
              <a:t>located between the anterior and posterior wall of the pterygopalatine fossa. </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It communicates with the infratemporal fossa and transmits the posterior superior alveolar</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nerve and the maxillary artery.</a:t>
            </a:r>
          </a:p>
          <a:p>
            <a:pPr algn="l">
              <a:buFont typeface="Arial" panose="020B0604020202020204" pitchFamily="34" charset="0"/>
              <a:buChar char="•"/>
            </a:pPr>
            <a:r>
              <a:rPr lang="en-GB" sz="2000" b="1" i="0" dirty="0">
                <a:solidFill>
                  <a:srgbClr val="495354"/>
                </a:solidFill>
                <a:effectLst/>
                <a:latin typeface="Times New Roman" panose="02020603050405020304" pitchFamily="18" charset="0"/>
                <a:cs typeface="Times New Roman" panose="02020603050405020304" pitchFamily="18" charset="0"/>
              </a:rPr>
              <a:t>foramen rotundum:</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a:t>
            </a:r>
            <a:r>
              <a:rPr lang="en-GB" sz="1800" b="0" i="0" dirty="0">
                <a:solidFill>
                  <a:srgbClr val="495354"/>
                </a:solidFill>
                <a:effectLst/>
                <a:latin typeface="Times New Roman" panose="02020603050405020304" pitchFamily="18" charset="0"/>
                <a:cs typeface="Times New Roman" panose="02020603050405020304" pitchFamily="18" charset="0"/>
              </a:rPr>
              <a:t>located on the posterior wall of the pterygopalatine fossa, superior to the pterygoid canal. It communicates with the middle cranial fossa and from there, it transmits the maxillary nerve.</a:t>
            </a:r>
          </a:p>
          <a:p>
            <a:pPr algn="l">
              <a:buFont typeface="Arial" panose="020B0604020202020204" pitchFamily="34" charset="0"/>
              <a:buChar char="•"/>
            </a:pPr>
            <a:r>
              <a:rPr lang="en-GB" sz="2000" b="1" i="0" dirty="0">
                <a:solidFill>
                  <a:srgbClr val="495354"/>
                </a:solidFill>
                <a:effectLst/>
                <a:latin typeface="Times New Roman" panose="02020603050405020304" pitchFamily="18" charset="0"/>
                <a:cs typeface="Times New Roman" panose="02020603050405020304" pitchFamily="18" charset="0"/>
              </a:rPr>
              <a:t>pterygoid canal (canalis </a:t>
            </a:r>
            <a:r>
              <a:rPr lang="en-GB" sz="2000" b="1" i="0" dirty="0" err="1">
                <a:solidFill>
                  <a:srgbClr val="495354"/>
                </a:solidFill>
                <a:effectLst/>
                <a:latin typeface="Times New Roman" panose="02020603050405020304" pitchFamily="18" charset="0"/>
                <a:cs typeface="Times New Roman" panose="02020603050405020304" pitchFamily="18" charset="0"/>
              </a:rPr>
              <a:t>pterygoideus</a:t>
            </a:r>
            <a:r>
              <a:rPr lang="en-GB" sz="2000" b="1" i="0" dirty="0">
                <a:solidFill>
                  <a:srgbClr val="495354"/>
                </a:solidFill>
                <a:effectLst/>
                <a:latin typeface="Times New Roman" panose="02020603050405020304" pitchFamily="18" charset="0"/>
                <a:cs typeface="Times New Roman" panose="02020603050405020304" pitchFamily="18" charset="0"/>
              </a:rPr>
              <a:t>):</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a:t>
            </a:r>
            <a:r>
              <a:rPr lang="en-GB" sz="1800" b="0" i="0" dirty="0">
                <a:solidFill>
                  <a:srgbClr val="495354"/>
                </a:solidFill>
                <a:effectLst/>
                <a:latin typeface="Times New Roman" panose="02020603050405020304" pitchFamily="18" charset="0"/>
                <a:cs typeface="Times New Roman" panose="02020603050405020304" pitchFamily="18" charset="0"/>
              </a:rPr>
              <a:t>located on the posterior wall of the pterygopalatine fossa, </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between the foramen rotundum and the palatine canal. </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It communicates with the middle cranial fossa and from </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there, it transmits the nerve, artery, and vein of the </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pterygoid canal.</a:t>
            </a:r>
          </a:p>
        </p:txBody>
      </p:sp>
      <p:pic>
        <p:nvPicPr>
          <p:cNvPr id="2" name="Picture 2">
            <a:extLst>
              <a:ext uri="{FF2B5EF4-FFF2-40B4-BE49-F238E27FC236}">
                <a16:creationId xmlns:a16="http://schemas.microsoft.com/office/drawing/2014/main" id="{51684BA2-0024-ABA2-92DC-A75F6532A5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537" b="37352"/>
          <a:stretch>
            <a:fillRect/>
          </a:stretch>
        </p:blipFill>
        <p:spPr bwMode="auto">
          <a:xfrm>
            <a:off x="6078664" y="4221589"/>
            <a:ext cx="3054409" cy="26206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955808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97BAF2-5158-D5F3-D1B6-7B57668DD823}"/>
            </a:ext>
          </a:extLst>
        </p:cNvPr>
        <p:cNvGrpSpPr/>
        <p:nvPr/>
      </p:nvGrpSpPr>
      <p:grpSpPr>
        <a:xfrm>
          <a:off x="0" y="0"/>
          <a:ext cx="0" cy="0"/>
          <a:chOff x="0" y="0"/>
          <a:chExt cx="0" cy="0"/>
        </a:xfrm>
      </p:grpSpPr>
      <p:sp>
        <p:nvSpPr>
          <p:cNvPr id="50178" name="Rectangle 2">
            <a:extLst>
              <a:ext uri="{FF2B5EF4-FFF2-40B4-BE49-F238E27FC236}">
                <a16:creationId xmlns:a16="http://schemas.microsoft.com/office/drawing/2014/main" id="{A5E4897F-705A-AC61-3913-A5228A0E80BE}"/>
              </a:ext>
            </a:extLst>
          </p:cNvPr>
          <p:cNvSpPr>
            <a:spLocks noGrp="1" noRot="1"/>
          </p:cNvSpPr>
          <p:nvPr>
            <p:ph type="title" idx="4294967295"/>
          </p:nvPr>
        </p:nvSpPr>
        <p:spPr>
          <a:xfrm>
            <a:off x="457200" y="7431"/>
            <a:ext cx="8229600" cy="561975"/>
          </a:xfrm>
          <a:ln>
            <a:miter/>
          </a:ln>
        </p:spPr>
        <p:txBody>
          <a:bodyPr/>
          <a:lstStyle/>
          <a:p>
            <a:pPr eaLnBrk="1" hangingPunct="1">
              <a:defRPr/>
            </a:pPr>
            <a:r>
              <a:rPr lang="sr-Latn-CS" altLang="en-US" sz="2400" b="1" noProof="1">
                <a:solidFill>
                  <a:schemeClr val="accent6">
                    <a:lumMod val="75000"/>
                  </a:schemeClr>
                </a:solidFill>
                <a:latin typeface="Times New Roman" pitchFamily="2" charset="0"/>
              </a:rPr>
              <a:t>FOSSA PTERYGOPALATINA</a:t>
            </a:r>
          </a:p>
        </p:txBody>
      </p:sp>
      <p:sp>
        <p:nvSpPr>
          <p:cNvPr id="50179" name="Rectangle 3">
            <a:extLst>
              <a:ext uri="{FF2B5EF4-FFF2-40B4-BE49-F238E27FC236}">
                <a16:creationId xmlns:a16="http://schemas.microsoft.com/office/drawing/2014/main" id="{2F9772A1-653C-9878-8B75-FD0D289B59F7}"/>
              </a:ext>
            </a:extLst>
          </p:cNvPr>
          <p:cNvSpPr>
            <a:spLocks noGrp="1"/>
          </p:cNvSpPr>
          <p:nvPr>
            <p:ph type="body" idx="4294967295"/>
          </p:nvPr>
        </p:nvSpPr>
        <p:spPr>
          <a:xfrm>
            <a:off x="-10927" y="404664"/>
            <a:ext cx="9144000" cy="6267107"/>
          </a:xfrm>
          <a:ln>
            <a:miter/>
          </a:ln>
        </p:spPr>
        <p:txBody>
          <a:bodyPr/>
          <a:lstStyle/>
          <a:p>
            <a:pPr algn="l">
              <a:buFont typeface="Arial" panose="020B0604020202020204" pitchFamily="34" charset="0"/>
              <a:buChar char="•"/>
            </a:pPr>
            <a:r>
              <a:rPr lang="en-GB" sz="2200" b="1" i="0" dirty="0">
                <a:solidFill>
                  <a:srgbClr val="0099FF"/>
                </a:solidFill>
                <a:effectLst/>
                <a:latin typeface="Times New Roman" panose="02020603050405020304" pitchFamily="18" charset="0"/>
                <a:cs typeface="Times New Roman" panose="02020603050405020304" pitchFamily="18" charset="0"/>
              </a:rPr>
              <a:t>Gateways</a:t>
            </a:r>
            <a:endParaRPr lang="en-GB" sz="2200" b="1" dirty="0">
              <a:solidFill>
                <a:srgbClr val="0099FF"/>
              </a:solidFill>
              <a:latin typeface="Times New Roman" panose="02020603050405020304" pitchFamily="18" charset="0"/>
              <a:cs typeface="Times New Roman" panose="02020603050405020304" pitchFamily="18" charset="0"/>
            </a:endParaRPr>
          </a:p>
          <a:p>
            <a:pPr algn="l">
              <a:buFont typeface="Arial" panose="020B0604020202020204" pitchFamily="34" charset="0"/>
              <a:buChar char="•"/>
            </a:pPr>
            <a:r>
              <a:rPr lang="en-GB" sz="2000" b="1" i="0" dirty="0">
                <a:solidFill>
                  <a:srgbClr val="495354"/>
                </a:solidFill>
                <a:effectLst/>
                <a:latin typeface="Times New Roman" panose="02020603050405020304" pitchFamily="18" charset="0"/>
                <a:cs typeface="Times New Roman" panose="02020603050405020304" pitchFamily="18" charset="0"/>
              </a:rPr>
              <a:t>palatovaginal canal:</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a:t>
            </a:r>
            <a:r>
              <a:rPr lang="en-GB" sz="1800" b="0" i="0" dirty="0">
                <a:solidFill>
                  <a:srgbClr val="495354"/>
                </a:solidFill>
                <a:effectLst/>
                <a:latin typeface="Times New Roman" panose="02020603050405020304" pitchFamily="18" charset="0"/>
                <a:cs typeface="Times New Roman" panose="02020603050405020304" pitchFamily="18" charset="0"/>
              </a:rPr>
              <a:t>located on the posterior wall of the pterygopalatine fossa, inferior to the pterygoid canal.</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It communicates with the nasal cavity and transmits the pharyngeal branches of the</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maxillary nerve and artery.</a:t>
            </a:r>
          </a:p>
          <a:p>
            <a:pPr algn="l">
              <a:buFont typeface="Arial" panose="020B0604020202020204" pitchFamily="34" charset="0"/>
              <a:buChar char="•"/>
            </a:pPr>
            <a:r>
              <a:rPr lang="en-GB" sz="2000" b="1" i="0" dirty="0">
                <a:solidFill>
                  <a:srgbClr val="495354"/>
                </a:solidFill>
                <a:effectLst/>
                <a:latin typeface="Times New Roman" panose="02020603050405020304" pitchFamily="18" charset="0"/>
                <a:cs typeface="Times New Roman" panose="02020603050405020304" pitchFamily="18" charset="0"/>
              </a:rPr>
              <a:t>inferior orbital fissure (fissure orbitalis inferior):</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located on the superior- anterior border of the pterygopalatine fossa. </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It communicates with the orbit and transmits the zygomatic nerve and the infraorbital artery</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and vein.</a:t>
            </a:r>
          </a:p>
          <a:p>
            <a:pPr algn="l">
              <a:buFont typeface="Arial" panose="020B0604020202020204" pitchFamily="34" charset="0"/>
              <a:buChar char="•"/>
            </a:pPr>
            <a:r>
              <a:rPr lang="en-GB" sz="2000" b="1" dirty="0">
                <a:solidFill>
                  <a:srgbClr val="495354"/>
                </a:solidFill>
                <a:latin typeface="Times New Roman" panose="02020603050405020304" pitchFamily="18" charset="0"/>
                <a:cs typeface="Times New Roman" panose="02020603050405020304" pitchFamily="18" charset="0"/>
              </a:rPr>
              <a:t>g</a:t>
            </a:r>
            <a:r>
              <a:rPr lang="en-GB" sz="2000" b="1" i="0" dirty="0">
                <a:solidFill>
                  <a:srgbClr val="495354"/>
                </a:solidFill>
                <a:effectLst/>
                <a:latin typeface="Times New Roman" panose="02020603050405020304" pitchFamily="18" charset="0"/>
                <a:cs typeface="Times New Roman" panose="02020603050405020304" pitchFamily="18" charset="0"/>
              </a:rPr>
              <a:t>reat palatine canal (canalis </a:t>
            </a:r>
            <a:r>
              <a:rPr lang="en-GB" sz="2000" b="1" i="0" dirty="0" err="1">
                <a:solidFill>
                  <a:srgbClr val="495354"/>
                </a:solidFill>
                <a:effectLst/>
                <a:latin typeface="Times New Roman" panose="02020603050405020304" pitchFamily="18" charset="0"/>
                <a:cs typeface="Times New Roman" panose="02020603050405020304" pitchFamily="18" charset="0"/>
              </a:rPr>
              <a:t>palatinus</a:t>
            </a:r>
            <a:r>
              <a:rPr lang="en-GB" sz="2000" b="1" i="0" dirty="0">
                <a:solidFill>
                  <a:srgbClr val="495354"/>
                </a:solidFill>
                <a:effectLst/>
                <a:latin typeface="Times New Roman" panose="02020603050405020304" pitchFamily="18" charset="0"/>
                <a:cs typeface="Times New Roman" panose="02020603050405020304" pitchFamily="18" charset="0"/>
              </a:rPr>
              <a:t> major):</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a:t>
            </a:r>
            <a:r>
              <a:rPr lang="en-GB" sz="1800" b="0" i="0" dirty="0">
                <a:solidFill>
                  <a:srgbClr val="495354"/>
                </a:solidFill>
                <a:effectLst/>
                <a:latin typeface="Times New Roman" panose="02020603050405020304" pitchFamily="18" charset="0"/>
                <a:cs typeface="Times New Roman" panose="02020603050405020304" pitchFamily="18" charset="0"/>
              </a:rPr>
              <a:t>located inferiorly at the pterygopalatine fossa. It communicates with the oral cavity via the</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greater palatine and the lesser palatine canals, which transmit the greater palatine and lesser</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palatine nerves, respectively. The palatine canal also transmits the greater palatine artery.</a:t>
            </a:r>
          </a:p>
          <a:p>
            <a:pPr algn="l">
              <a:buFont typeface="Arial" panose="020B0604020202020204" pitchFamily="34" charset="0"/>
              <a:buChar char="•"/>
            </a:pPr>
            <a:r>
              <a:rPr lang="en-GB" sz="2000" b="1" i="0" dirty="0">
                <a:solidFill>
                  <a:srgbClr val="495354"/>
                </a:solidFill>
                <a:effectLst/>
                <a:latin typeface="Times New Roman" panose="02020603050405020304" pitchFamily="18" charset="0"/>
                <a:cs typeface="Times New Roman" panose="02020603050405020304" pitchFamily="18" charset="0"/>
              </a:rPr>
              <a:t>sphenopalatine foramen:</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located on the medial border of the pterygopalatine fossa. </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It communicates with the lateral wall of the nasal cavity and </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  transmits nasal nerves and the sphenopalatine artery.</a:t>
            </a:r>
          </a:p>
          <a:p>
            <a:pPr algn="l"/>
            <a:endParaRPr lang="en-GB" sz="1900" b="0" i="0" dirty="0">
              <a:solidFill>
                <a:srgbClr val="495354"/>
              </a:solidFill>
              <a:effectLst/>
              <a:latin typeface="Times New Roman" panose="02020603050405020304" pitchFamily="18" charset="0"/>
              <a:cs typeface="Times New Roman" panose="02020603050405020304" pitchFamily="18" charset="0"/>
            </a:endParaRPr>
          </a:p>
        </p:txBody>
      </p:sp>
      <p:pic>
        <p:nvPicPr>
          <p:cNvPr id="2" name="Picture 2">
            <a:extLst>
              <a:ext uri="{FF2B5EF4-FFF2-40B4-BE49-F238E27FC236}">
                <a16:creationId xmlns:a16="http://schemas.microsoft.com/office/drawing/2014/main" id="{B0FC9092-BA2C-92DB-66AE-050BD10385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537" b="37352"/>
          <a:stretch>
            <a:fillRect/>
          </a:stretch>
        </p:blipFill>
        <p:spPr bwMode="auto">
          <a:xfrm>
            <a:off x="6300192" y="4411659"/>
            <a:ext cx="2832881" cy="2430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772637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l="7640" r="37537" b="37352"/>
          <a:stretch>
            <a:fillRect/>
          </a:stretch>
        </p:blipFill>
        <p:spPr bwMode="auto">
          <a:xfrm>
            <a:off x="683568" y="44624"/>
            <a:ext cx="798195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30809284"/>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l="8083" r="37389" b="38190"/>
          <a:stretch>
            <a:fillRect/>
          </a:stretch>
        </p:blipFill>
        <p:spPr bwMode="auto">
          <a:xfrm>
            <a:off x="684213" y="0"/>
            <a:ext cx="7939087" cy="675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7341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sz="half" idx="1"/>
          </p:nvPr>
        </p:nvSpPr>
        <p:spPr>
          <a:xfrm>
            <a:off x="0" y="1600200"/>
            <a:ext cx="4716016" cy="4525963"/>
          </a:xfrm>
        </p:spPr>
        <p:txBody>
          <a:bodyPr/>
          <a:lstStyle/>
          <a:p>
            <a:pPr eaLnBrk="1" hangingPunct="1">
              <a:lnSpc>
                <a:spcPct val="90000"/>
              </a:lnSpc>
            </a:pPr>
            <a:r>
              <a:rPr lang="en-GB" altLang="sr-Latn-RS" sz="2400" b="1" dirty="0">
                <a:latin typeface="Times New Roman" panose="02020603050405020304" pitchFamily="18" charset="0"/>
                <a:cs typeface="Times New Roman" panose="02020603050405020304" pitchFamily="18" charset="0"/>
              </a:rPr>
              <a:t>BODY (</a:t>
            </a:r>
            <a:r>
              <a:rPr lang="sr-Latn-CS" altLang="sr-Latn-RS" sz="2400" b="1" dirty="0">
                <a:latin typeface="Times New Roman" panose="02020603050405020304" pitchFamily="18" charset="0"/>
                <a:cs typeface="Times New Roman" panose="02020603050405020304" pitchFamily="18" charset="0"/>
              </a:rPr>
              <a:t>CORPUS MAXILLAE</a:t>
            </a:r>
            <a:r>
              <a:rPr lang="en-GB" altLang="sr-Latn-RS" sz="2400" b="1" dirty="0">
                <a:latin typeface="Times New Roman" panose="02020603050405020304" pitchFamily="18" charset="0"/>
                <a:cs typeface="Times New Roman" panose="02020603050405020304" pitchFamily="18" charset="0"/>
              </a:rPr>
              <a:t>)</a:t>
            </a:r>
            <a:endParaRPr lang="sr-Latn-CS" altLang="sr-Latn-RS" sz="2400" b="1" dirty="0">
              <a:latin typeface="Times New Roman" panose="02020603050405020304" pitchFamily="18" charset="0"/>
              <a:cs typeface="Times New Roman" panose="02020603050405020304" pitchFamily="18" charset="0"/>
            </a:endParaRPr>
          </a:p>
          <a:p>
            <a:pPr eaLnBrk="1" hangingPunct="1">
              <a:lnSpc>
                <a:spcPct val="90000"/>
              </a:lnSpc>
            </a:pPr>
            <a:r>
              <a:rPr lang="sr-Latn-CS" altLang="sr-Latn-RS" sz="2400" dirty="0">
                <a:solidFill>
                  <a:srgbClr val="FF0000"/>
                </a:solidFill>
                <a:latin typeface="Times New Roman" panose="02020603050405020304" pitchFamily="18" charset="0"/>
                <a:cs typeface="Times New Roman" panose="02020603050405020304" pitchFamily="18" charset="0"/>
              </a:rPr>
              <a:t>F</a:t>
            </a:r>
            <a:r>
              <a:rPr lang="en-GB" altLang="sr-Latn-RS" sz="2400" dirty="0" err="1">
                <a:solidFill>
                  <a:srgbClr val="FF0000"/>
                </a:solidFill>
                <a:latin typeface="Times New Roman" panose="02020603050405020304" pitchFamily="18" charset="0"/>
                <a:cs typeface="Times New Roman" panose="02020603050405020304" pitchFamily="18" charset="0"/>
              </a:rPr>
              <a:t>acies</a:t>
            </a:r>
            <a:r>
              <a:rPr lang="en-GB" altLang="sr-Latn-RS" sz="2400" dirty="0">
                <a:solidFill>
                  <a:srgbClr val="FF0000"/>
                </a:solidFill>
                <a:latin typeface="Times New Roman" panose="02020603050405020304" pitchFamily="18" charset="0"/>
                <a:cs typeface="Times New Roman" panose="02020603050405020304" pitchFamily="18" charset="0"/>
              </a:rPr>
              <a:t> </a:t>
            </a:r>
            <a:r>
              <a:rPr lang="sr-Latn-CS" altLang="sr-Latn-RS" sz="2400" dirty="0" err="1">
                <a:solidFill>
                  <a:srgbClr val="FF0000"/>
                </a:solidFill>
                <a:latin typeface="Times New Roman" panose="02020603050405020304" pitchFamily="18" charset="0"/>
                <a:cs typeface="Times New Roman" panose="02020603050405020304" pitchFamily="18" charset="0"/>
              </a:rPr>
              <a:t>anterior</a:t>
            </a:r>
            <a:r>
              <a:rPr lang="sr-Latn-CS" altLang="sr-Latn-RS" sz="2400" dirty="0">
                <a:latin typeface="Times New Roman" panose="02020603050405020304" pitchFamily="18" charset="0"/>
                <a:cs typeface="Times New Roman" panose="02020603050405020304" pitchFamily="18" charset="0"/>
              </a:rPr>
              <a:t>: </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fossa</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canina</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foramen</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infraorbitale</a:t>
            </a:r>
            <a:r>
              <a:rPr lang="sr-Latn-CS" altLang="sr-Latn-RS" sz="2400" dirty="0">
                <a:latin typeface="Times New Roman" panose="02020603050405020304" pitchFamily="18" charset="0"/>
                <a:cs typeface="Times New Roman" panose="02020603050405020304" pitchFamily="18" charset="0"/>
              </a:rPr>
              <a:t> </a:t>
            </a:r>
            <a:br>
              <a:rPr lang="en-GB" altLang="sr-Latn-RS" sz="2400" dirty="0">
                <a:latin typeface="Times New Roman" panose="02020603050405020304" pitchFamily="18" charset="0"/>
                <a:cs typeface="Times New Roman" panose="02020603050405020304" pitchFamily="18" charset="0"/>
              </a:rPr>
            </a:br>
            <a:r>
              <a:rPr lang="en-GB" altLang="sr-Latn-RS" sz="2400" dirty="0">
                <a:solidFill>
                  <a:srgbClr val="0000FF"/>
                </a:solidFill>
                <a:latin typeface="Times New Roman" panose="02020603050405020304" pitchFamily="18" charset="0"/>
                <a:cs typeface="Times New Roman" panose="02020603050405020304" pitchFamily="18" charset="0"/>
              </a:rPr>
              <a:t>anterior border: -</a:t>
            </a:r>
            <a:r>
              <a:rPr lang="sr-Latn-CS" altLang="sr-Latn-RS" sz="2400" dirty="0" err="1">
                <a:latin typeface="Times New Roman" panose="02020603050405020304" pitchFamily="18" charset="0"/>
                <a:cs typeface="Times New Roman" panose="02020603050405020304" pitchFamily="18" charset="0"/>
              </a:rPr>
              <a:t>incisura</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nasalis</a:t>
            </a:r>
            <a:r>
              <a:rPr lang="sr-Latn-CS" altLang="sr-Latn-RS" sz="2400" dirty="0">
                <a:latin typeface="Times New Roman" panose="02020603050405020304" pitchFamily="18" charset="0"/>
                <a:cs typeface="Times New Roman" panose="02020603050405020304" pitchFamily="18" charset="0"/>
              </a:rPr>
              <a:t>, spina </a:t>
            </a:r>
            <a:r>
              <a:rPr lang="sr-Latn-CS" altLang="sr-Latn-RS" sz="2400" dirty="0" err="1">
                <a:latin typeface="Times New Roman" panose="02020603050405020304" pitchFamily="18" charset="0"/>
                <a:cs typeface="Times New Roman" panose="02020603050405020304" pitchFamily="18" charset="0"/>
              </a:rPr>
              <a:t>nasalis</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anterior</a:t>
            </a:r>
            <a:br>
              <a:rPr lang="en-GB" altLang="sr-Latn-RS" sz="2400" dirty="0">
                <a:latin typeface="Times New Roman" panose="02020603050405020304" pitchFamily="18" charset="0"/>
                <a:cs typeface="Times New Roman" panose="02020603050405020304" pitchFamily="18" charset="0"/>
              </a:rPr>
            </a:br>
            <a:r>
              <a:rPr lang="en-GB" altLang="sr-Latn-RS" sz="2400" dirty="0">
                <a:solidFill>
                  <a:srgbClr val="0000FF"/>
                </a:solidFill>
                <a:latin typeface="Times New Roman" panose="02020603050405020304" pitchFamily="18" charset="0"/>
                <a:cs typeface="Times New Roman" panose="02020603050405020304" pitchFamily="18" charset="0"/>
              </a:rPr>
              <a:t>superior border - </a:t>
            </a:r>
            <a:r>
              <a:rPr lang="sr-Latn-CS" altLang="sr-Latn-RS" sz="2400" dirty="0" err="1">
                <a:latin typeface="Times New Roman" panose="02020603050405020304" pitchFamily="18" charset="0"/>
                <a:cs typeface="Times New Roman" panose="02020603050405020304" pitchFamily="18" charset="0"/>
              </a:rPr>
              <a:t>margo</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infraorbitalis</a:t>
            </a:r>
            <a:r>
              <a:rPr lang="sr-Latn-CS" altLang="sr-Latn-RS" sz="2400" dirty="0">
                <a:latin typeface="Times New Roman" panose="02020603050405020304" pitchFamily="18" charset="0"/>
                <a:cs typeface="Times New Roman" panose="02020603050405020304" pitchFamily="18" charset="0"/>
              </a:rPr>
              <a:t>, </a:t>
            </a:r>
            <a:br>
              <a:rPr lang="en-GB" altLang="sr-Latn-RS" sz="2400" dirty="0">
                <a:latin typeface="Times New Roman" panose="02020603050405020304" pitchFamily="18" charset="0"/>
                <a:cs typeface="Times New Roman" panose="02020603050405020304" pitchFamily="18" charset="0"/>
              </a:rPr>
            </a:br>
            <a:r>
              <a:rPr lang="en-GB" altLang="sr-Latn-RS" sz="2400" dirty="0">
                <a:solidFill>
                  <a:srgbClr val="0000FF"/>
                </a:solidFill>
                <a:latin typeface="Times New Roman" panose="02020603050405020304" pitchFamily="18" charset="0"/>
                <a:cs typeface="Times New Roman" panose="02020603050405020304" pitchFamily="18" charset="0"/>
              </a:rPr>
              <a:t>posterior border - </a:t>
            </a:r>
            <a:r>
              <a:rPr lang="sr-Latn-CS" altLang="sr-Latn-RS" sz="2400" dirty="0" err="1">
                <a:latin typeface="Times New Roman" panose="02020603050405020304" pitchFamily="18" charset="0"/>
                <a:cs typeface="Times New Roman" panose="02020603050405020304" pitchFamily="18" charset="0"/>
              </a:rPr>
              <a:t>crista</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infrazygomatica</a:t>
            </a:r>
            <a:r>
              <a:rPr lang="sr-Latn-CS" altLang="sr-Latn-RS" sz="2400" dirty="0">
                <a:latin typeface="Times New Roman" panose="02020603050405020304" pitchFamily="18" charset="0"/>
                <a:cs typeface="Times New Roman" panose="02020603050405020304" pitchFamily="18" charset="0"/>
              </a:rPr>
              <a:t>, </a:t>
            </a:r>
            <a:br>
              <a:rPr lang="en-GB" altLang="sr-Latn-RS" sz="2400" dirty="0">
                <a:latin typeface="Times New Roman" panose="02020603050405020304" pitchFamily="18" charset="0"/>
                <a:cs typeface="Times New Roman" panose="02020603050405020304" pitchFamily="18" charset="0"/>
              </a:rPr>
            </a:br>
            <a:r>
              <a:rPr lang="en-GB" altLang="sr-Latn-RS" sz="2400" dirty="0">
                <a:solidFill>
                  <a:srgbClr val="0000FF"/>
                </a:solidFill>
                <a:latin typeface="Times New Roman" panose="02020603050405020304" pitchFamily="18" charset="0"/>
                <a:cs typeface="Times New Roman" panose="02020603050405020304" pitchFamily="18" charset="0"/>
              </a:rPr>
              <a:t>inferior border – </a:t>
            </a:r>
            <a:r>
              <a:rPr lang="en-GB" altLang="sr-Latn-RS" sz="2400" dirty="0">
                <a:latin typeface="Times New Roman" panose="02020603050405020304" pitchFamily="18" charset="0"/>
                <a:cs typeface="Times New Roman" panose="02020603050405020304" pitchFamily="18" charset="0"/>
              </a:rPr>
              <a:t>continued by </a:t>
            </a:r>
            <a:r>
              <a:rPr lang="sr-Latn-CS" altLang="sr-Latn-RS" sz="2400" dirty="0" err="1">
                <a:latin typeface="Times New Roman" panose="02020603050405020304" pitchFamily="18" charset="0"/>
                <a:cs typeface="Times New Roman" panose="02020603050405020304" pitchFamily="18" charset="0"/>
              </a:rPr>
              <a:t>pr</a:t>
            </a:r>
            <a:r>
              <a:rPr lang="en-GB" altLang="sr-Latn-RS" sz="2400" dirty="0" err="1">
                <a:latin typeface="Times New Roman" panose="02020603050405020304" pitchFamily="18" charset="0"/>
                <a:cs typeface="Times New Roman" panose="02020603050405020304" pitchFamily="18" charset="0"/>
              </a:rPr>
              <a:t>ocessus</a:t>
            </a:r>
            <a:r>
              <a:rPr lang="en-GB"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alveolaris</a:t>
            </a:r>
            <a:endParaRPr lang="sr-Latn-CS" altLang="sr-Latn-RS" sz="2400" dirty="0">
              <a:latin typeface="Times New Roman" panose="02020603050405020304" pitchFamily="18" charset="0"/>
              <a:cs typeface="Times New Roman" panose="02020603050405020304" pitchFamily="18" charset="0"/>
            </a:endParaRPr>
          </a:p>
          <a:p>
            <a:pPr eaLnBrk="1" hangingPunct="1">
              <a:lnSpc>
                <a:spcPct val="90000"/>
              </a:lnSpc>
            </a:pPr>
            <a:endParaRPr lang="en-US" altLang="sr-Latn-RS" sz="2400" dirty="0">
              <a:latin typeface="Times New Roman" panose="02020603050405020304" pitchFamily="18" charset="0"/>
            </a:endParaRPr>
          </a:p>
        </p:txBody>
      </p:sp>
      <p:pic>
        <p:nvPicPr>
          <p:cNvPr id="6148" name="Picture 3" descr="D:\My Documents\My Scans\maxilla.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0334" t="10526" r="11990" b="59367"/>
          <a:stretch>
            <a:fillRect/>
          </a:stretch>
        </p:blipFill>
        <p:spPr>
          <a:xfrm>
            <a:off x="4648200" y="1643063"/>
            <a:ext cx="4495800" cy="3465512"/>
          </a:xfrm>
          <a:noFill/>
        </p:spPr>
      </p:pic>
      <p:sp>
        <p:nvSpPr>
          <p:cNvPr id="2" name="Rectangle 2">
            <a:extLst>
              <a:ext uri="{FF2B5EF4-FFF2-40B4-BE49-F238E27FC236}">
                <a16:creationId xmlns:a16="http://schemas.microsoft.com/office/drawing/2014/main" id="{298B6162-D4A1-5167-1B39-F99F30CD7B84}"/>
              </a:ext>
            </a:extLst>
          </p:cNvPr>
          <p:cNvSpPr txBox="1">
            <a:spLocks noRot="1" noChangeArrowheads="1"/>
          </p:cNvSpPr>
          <p:nvPr/>
        </p:nvSpPr>
        <p:spPr bwMode="auto">
          <a:xfrm>
            <a:off x="441309" y="98425"/>
            <a:ext cx="82296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a:t>
            </a:r>
            <a:endParaRPr lang="en-US" altLang="sr-Latn-RS" sz="2800" b="1" dirty="0">
              <a:latin typeface="Times New Roman" panose="02020603050405020304" pitchFamily="18" charset="0"/>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3313">
            <a:extLst>
              <a:ext uri="{FF2B5EF4-FFF2-40B4-BE49-F238E27FC236}">
                <a16:creationId xmlns:a16="http://schemas.microsoft.com/office/drawing/2014/main" id="{73BF6033-491E-029C-E1CB-69353ADFA7C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4972" t="10493" r="35597" b="8839"/>
          <a:stretch>
            <a:fillRect/>
          </a:stretch>
        </p:blipFill>
        <p:spPr bwMode="auto">
          <a:xfrm>
            <a:off x="6012160" y="1628800"/>
            <a:ext cx="2851493" cy="261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3"/>
          <p:cNvSpPr>
            <a:spLocks noGrp="1" noChangeArrowheads="1"/>
          </p:cNvSpPr>
          <p:nvPr>
            <p:ph idx="1"/>
          </p:nvPr>
        </p:nvSpPr>
        <p:spPr>
          <a:xfrm>
            <a:off x="44450" y="621819"/>
            <a:ext cx="8642350" cy="6121350"/>
          </a:xfrm>
        </p:spPr>
        <p:txBody>
          <a:bodyPr/>
          <a:lstStyle/>
          <a:p>
            <a:pPr eaLnBrk="1" hangingPunct="1">
              <a:lnSpc>
                <a:spcPct val="90000"/>
              </a:lnSpc>
            </a:pPr>
            <a:r>
              <a:rPr lang="en-GB" altLang="sr-Latn-RS" sz="2200" b="1" dirty="0">
                <a:latin typeface="Times New Roman" panose="02020603050405020304" pitchFamily="18" charset="0"/>
                <a:cs typeface="Times New Roman" panose="02020603050405020304" pitchFamily="18" charset="0"/>
              </a:rPr>
              <a:t>BODY (</a:t>
            </a:r>
            <a:r>
              <a:rPr lang="sr-Latn-CS" altLang="sr-Latn-RS" sz="2200" b="1" dirty="0">
                <a:latin typeface="Times New Roman" panose="02020603050405020304" pitchFamily="18" charset="0"/>
                <a:cs typeface="Times New Roman" panose="02020603050405020304" pitchFamily="18" charset="0"/>
              </a:rPr>
              <a:t>CORPUS MAXILLAE</a:t>
            </a:r>
            <a:r>
              <a:rPr lang="en-GB" altLang="sr-Latn-RS" sz="2200" b="1" dirty="0">
                <a:latin typeface="Times New Roman" panose="02020603050405020304" pitchFamily="18" charset="0"/>
                <a:cs typeface="Times New Roman" panose="02020603050405020304" pitchFamily="18" charset="0"/>
              </a:rPr>
              <a:t>)</a:t>
            </a:r>
            <a:br>
              <a:rPr lang="en-GB" altLang="sr-Latn-RS" sz="2200" b="1" dirty="0">
                <a:latin typeface="Times New Roman" panose="02020603050405020304" pitchFamily="18" charset="0"/>
                <a:cs typeface="Times New Roman" panose="02020603050405020304" pitchFamily="18" charset="0"/>
              </a:rPr>
            </a:br>
            <a:endParaRPr lang="en-GB" altLang="sr-Latn-RS" sz="900" b="1"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000" dirty="0">
                <a:solidFill>
                  <a:srgbClr val="FF0000"/>
                </a:solidFill>
                <a:latin typeface="Times New Roman" panose="02020603050405020304" pitchFamily="18" charset="0"/>
                <a:cs typeface="Times New Roman" panose="02020603050405020304" pitchFamily="18" charset="0"/>
              </a:rPr>
              <a:t>Infratemporal surface (</a:t>
            </a:r>
            <a:r>
              <a:rPr lang="sr-Latn-CS" altLang="sr-Latn-RS" sz="2000" dirty="0">
                <a:solidFill>
                  <a:srgbClr val="FF0000"/>
                </a:solidFill>
                <a:latin typeface="Times New Roman" panose="02020603050405020304" pitchFamily="18" charset="0"/>
                <a:cs typeface="Times New Roman" panose="02020603050405020304" pitchFamily="18" charset="0"/>
              </a:rPr>
              <a:t>F</a:t>
            </a:r>
            <a:r>
              <a:rPr lang="en-GB" altLang="sr-Latn-RS" sz="2000" dirty="0" err="1">
                <a:solidFill>
                  <a:srgbClr val="FF0000"/>
                </a:solidFill>
                <a:latin typeface="Times New Roman" panose="02020603050405020304" pitchFamily="18" charset="0"/>
                <a:cs typeface="Times New Roman" panose="02020603050405020304" pitchFamily="18" charset="0"/>
              </a:rPr>
              <a:t>acies</a:t>
            </a:r>
            <a:r>
              <a:rPr lang="en-GB" altLang="sr-Latn-RS" sz="2000" dirty="0">
                <a:solidFill>
                  <a:srgbClr val="FF0000"/>
                </a:solidFill>
                <a:latin typeface="Times New Roman" panose="02020603050405020304" pitchFamily="18" charset="0"/>
                <a:cs typeface="Times New Roman" panose="02020603050405020304" pitchFamily="18" charset="0"/>
              </a:rPr>
              <a:t> </a:t>
            </a:r>
            <a:r>
              <a:rPr lang="sr-Latn-CS" altLang="sr-Latn-RS" sz="2000" dirty="0" err="1">
                <a:solidFill>
                  <a:srgbClr val="FF0000"/>
                </a:solidFill>
                <a:latin typeface="Times New Roman" panose="02020603050405020304" pitchFamily="18" charset="0"/>
                <a:cs typeface="Times New Roman" panose="02020603050405020304" pitchFamily="18" charset="0"/>
              </a:rPr>
              <a:t>infratemporalis</a:t>
            </a:r>
            <a:r>
              <a:rPr lang="en-GB" altLang="sr-Latn-RS" sz="2000" dirty="0">
                <a:solidFill>
                  <a:srgbClr val="FF0000"/>
                </a:solidFill>
                <a:latin typeface="Times New Roman" panose="02020603050405020304" pitchFamily="18" charset="0"/>
                <a:cs typeface="Times New Roman" panose="02020603050405020304" pitchFamily="18" charset="0"/>
              </a:rPr>
              <a:t>)</a:t>
            </a:r>
            <a:r>
              <a:rPr lang="sr-Latn-CS" altLang="sr-Latn-RS" sz="2000" dirty="0">
                <a:latin typeface="Times New Roman" panose="02020603050405020304" pitchFamily="18" charset="0"/>
                <a:cs typeface="Times New Roman" panose="02020603050405020304" pitchFamily="18" charset="0"/>
              </a:rPr>
              <a:t>:</a:t>
            </a:r>
            <a:br>
              <a:rPr lang="en-GB" altLang="sr-Latn-RS" sz="20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a:t>
            </a:r>
            <a:r>
              <a:rPr lang="sr-Latn-CS" altLang="sr-Latn-RS" sz="24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forms the anterior wall of infratemporal fossa (fossa </a:t>
            </a:r>
            <a:r>
              <a:rPr lang="en-GB" altLang="sr-Latn-RS" sz="2000" dirty="0" err="1">
                <a:latin typeface="Times New Roman" panose="02020603050405020304" pitchFamily="18" charset="0"/>
                <a:cs typeface="Times New Roman" panose="02020603050405020304" pitchFamily="18" charset="0"/>
              </a:rPr>
              <a:t>infetemporalis</a:t>
            </a:r>
            <a:r>
              <a:rPr lang="en-GB" altLang="sr-Latn-RS" sz="2000" dirty="0">
                <a:latin typeface="Times New Roman" panose="02020603050405020304" pitchFamily="18" charset="0"/>
                <a:cs typeface="Times New Roman" panose="02020603050405020304" pitchFamily="18" charset="0"/>
              </a:rPr>
              <a:t>) and pterygopalatine fossa (fossa pterygopalatine)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tuber</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maxillae</a:t>
            </a:r>
            <a:r>
              <a:rPr lang="en-GB" altLang="sr-Latn-RS" sz="2000" dirty="0">
                <a:latin typeface="Times New Roman" panose="02020603050405020304" pitchFamily="18" charset="0"/>
                <a:cs typeface="Times New Roman" panose="02020603050405020304" pitchFamily="18" charset="0"/>
              </a:rPr>
              <a:t> – </a:t>
            </a:r>
            <a:r>
              <a:rPr lang="en-GB" altLang="sr-Latn-RS" sz="1800" dirty="0">
                <a:latin typeface="Times New Roman" panose="02020603050405020304" pitchFamily="18" charset="0"/>
                <a:cs typeface="Times New Roman" panose="02020603050405020304" pitchFamily="18" charset="0"/>
              </a:rPr>
              <a:t>elevation of this surface with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small openings foramina </a:t>
            </a:r>
            <a:r>
              <a:rPr lang="en-GB" altLang="sr-Latn-RS" sz="1800" dirty="0" err="1">
                <a:latin typeface="Times New Roman" panose="02020603050405020304" pitchFamily="18" charset="0"/>
                <a:cs typeface="Times New Roman" panose="02020603050405020304" pitchFamily="18" charset="0"/>
              </a:rPr>
              <a:t>alveolaria</a:t>
            </a:r>
            <a:r>
              <a:rPr lang="en-GB" altLang="sr-Latn-RS" sz="1800" dirty="0">
                <a:latin typeface="Times New Roman" panose="02020603050405020304" pitchFamily="18" charset="0"/>
                <a:cs typeface="Times New Roman" panose="02020603050405020304" pitchFamily="18" charset="0"/>
              </a:rPr>
              <a:t>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for the passage of </a:t>
            </a:r>
            <a:r>
              <a:rPr lang="en-GB" altLang="sr-Latn-RS" sz="1800" dirty="0" err="1">
                <a:latin typeface="Times New Roman" panose="02020603050405020304" pitchFamily="18" charset="0"/>
                <a:cs typeface="Times New Roman" panose="02020603050405020304" pitchFamily="18" charset="0"/>
              </a:rPr>
              <a:t>rr</a:t>
            </a:r>
            <a:r>
              <a:rPr lang="en-GB" altLang="sr-Latn-RS" sz="1800" dirty="0">
                <a:latin typeface="Times New Roman" panose="02020603050405020304" pitchFamily="18" charset="0"/>
                <a:cs typeface="Times New Roman" panose="02020603050405020304" pitchFamily="18" charset="0"/>
              </a:rPr>
              <a:t>. </a:t>
            </a:r>
            <a:r>
              <a:rPr lang="en-GB" altLang="sr-Latn-RS" sz="1800" dirty="0" err="1">
                <a:latin typeface="Times New Roman" panose="02020603050405020304" pitchFamily="18" charset="0"/>
                <a:cs typeface="Times New Roman" panose="02020603050405020304" pitchFamily="18" charset="0"/>
              </a:rPr>
              <a:t>alveolares</a:t>
            </a:r>
            <a:r>
              <a:rPr lang="en-GB" altLang="sr-Latn-RS" sz="1800" dirty="0">
                <a:latin typeface="Times New Roman" panose="02020603050405020304" pitchFamily="18" charset="0"/>
                <a:cs typeface="Times New Roman" panose="02020603050405020304" pitchFamily="18" charset="0"/>
              </a:rPr>
              <a:t> superior posteriores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(superior posterior alveolar branches) –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branches of a, and n. </a:t>
            </a:r>
            <a:r>
              <a:rPr lang="en-GB" altLang="sr-Latn-RS" sz="1800" dirty="0" err="1">
                <a:latin typeface="Times New Roman" panose="02020603050405020304" pitchFamily="18" charset="0"/>
                <a:cs typeface="Times New Roman" panose="02020603050405020304" pitchFamily="18" charset="0"/>
              </a:rPr>
              <a:t>infraorbitalis</a:t>
            </a:r>
            <a:r>
              <a:rPr lang="en-GB" altLang="sr-Latn-RS" sz="1800" dirty="0">
                <a:latin typeface="Times New Roman" panose="02020603050405020304" pitchFamily="18" charset="0"/>
                <a:cs typeface="Times New Roman" panose="02020603050405020304" pitchFamily="18" charset="0"/>
              </a:rPr>
              <a:t> for vascularization</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and innervation of the upper molars</a:t>
            </a:r>
            <a:r>
              <a:rPr lang="en-GB"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anterior border</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1800" dirty="0">
                <a:latin typeface="Times New Roman" panose="02020603050405020304" pitchFamily="18" charset="0"/>
                <a:cs typeface="Times New Roman" panose="02020603050405020304" pitchFamily="18" charset="0"/>
              </a:rPr>
              <a:t>formed by </a:t>
            </a:r>
            <a:r>
              <a:rPr lang="sr-Latn-CS" altLang="sr-Latn-RS" sz="1800" dirty="0" err="1">
                <a:latin typeface="Times New Roman" panose="02020603050405020304" pitchFamily="18" charset="0"/>
                <a:cs typeface="Times New Roman" panose="02020603050405020304" pitchFamily="18" charset="0"/>
              </a:rPr>
              <a:t>crista</a:t>
            </a:r>
            <a:r>
              <a:rPr lang="sr-Latn-CS" altLang="sr-Latn-RS" sz="1800" dirty="0">
                <a:latin typeface="Times New Roman" panose="02020603050405020304" pitchFamily="18" charset="0"/>
                <a:cs typeface="Times New Roman" panose="02020603050405020304" pitchFamily="18" charset="0"/>
              </a:rPr>
              <a:t> </a:t>
            </a:r>
            <a:r>
              <a:rPr lang="sr-Latn-CS" altLang="sr-Latn-RS" sz="1800" dirty="0" err="1">
                <a:latin typeface="Times New Roman" panose="02020603050405020304" pitchFamily="18" charset="0"/>
                <a:cs typeface="Times New Roman" panose="02020603050405020304" pitchFamily="18" charset="0"/>
              </a:rPr>
              <a:t>infrazygomatica</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between anterior and posterior surface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posterior border</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1800" dirty="0">
                <a:latin typeface="Times New Roman" panose="02020603050405020304" pitchFamily="18" charset="0"/>
                <a:cs typeface="Times New Roman" panose="02020603050405020304" pitchFamily="18" charset="0"/>
              </a:rPr>
              <a:t>between posterior and nasal surface (base)</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join with the vertical plate of palatine bone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superior border </a:t>
            </a:r>
            <a:r>
              <a:rPr lang="sr-Latn-CS"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forms inferior border of </a:t>
            </a:r>
            <a:r>
              <a:rPr lang="sr-Latn-CS" altLang="sr-Latn-RS" sz="2000" dirty="0" err="1">
                <a:latin typeface="Times New Roman" panose="02020603050405020304" pitchFamily="18" charset="0"/>
                <a:cs typeface="Times New Roman" panose="02020603050405020304" pitchFamily="18" charset="0"/>
              </a:rPr>
              <a:t>fissura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orbitalis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inferior</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(inferior orbital fissure)</a:t>
            </a:r>
            <a:r>
              <a:rPr lang="sr-Latn-CS"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between posterior and superior (orbital) surface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inferior border </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three upper </a:t>
            </a:r>
            <a:r>
              <a:rPr lang="en-GB" altLang="sr-Latn-RS" sz="2000" dirty="0" err="1">
                <a:latin typeface="Times New Roman" panose="02020603050405020304" pitchFamily="18" charset="0"/>
                <a:cs typeface="Times New Roman" panose="02020603050405020304" pitchFamily="18" charset="0"/>
              </a:rPr>
              <a:t>mollars</a:t>
            </a:r>
            <a:r>
              <a:rPr lang="en-GB"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and attachment of </a:t>
            </a:r>
            <a:r>
              <a:rPr lang="sr-Latn-CS" altLang="sr-Latn-RS" sz="2000" dirty="0">
                <a:latin typeface="Times New Roman" panose="02020603050405020304" pitchFamily="18" charset="0"/>
                <a:cs typeface="Times New Roman" panose="02020603050405020304" pitchFamily="18" charset="0"/>
              </a:rPr>
              <a:t>m. </a:t>
            </a:r>
            <a:r>
              <a:rPr lang="sr-Latn-CS" altLang="sr-Latn-RS" sz="2000" dirty="0" err="1">
                <a:latin typeface="Times New Roman" panose="02020603050405020304" pitchFamily="18" charset="0"/>
                <a:cs typeface="Times New Roman" panose="02020603050405020304" pitchFamily="18" charset="0"/>
              </a:rPr>
              <a:t>buccinator</a:t>
            </a:r>
            <a:r>
              <a:rPr lang="sr-Latn-CS" altLang="sr-Latn-RS" sz="2000" dirty="0">
                <a:latin typeface="Times New Roman" panose="02020603050405020304" pitchFamily="18" charset="0"/>
                <a:cs typeface="Times New Roman" panose="02020603050405020304" pitchFamily="18" charset="0"/>
              </a:rPr>
              <a:t>.</a:t>
            </a:r>
          </a:p>
        </p:txBody>
      </p:sp>
      <p:sp>
        <p:nvSpPr>
          <p:cNvPr id="3" name="Rectangle 2">
            <a:extLst>
              <a:ext uri="{FF2B5EF4-FFF2-40B4-BE49-F238E27FC236}">
                <a16:creationId xmlns:a16="http://schemas.microsoft.com/office/drawing/2014/main" id="{87864964-BEAD-4166-811E-9C4D06F18B6D}"/>
              </a:ext>
            </a:extLst>
          </p:cNvPr>
          <p:cNvSpPr>
            <a:spLocks noGrp="1" noRot="1" noChangeArrowheads="1"/>
          </p:cNvSpPr>
          <p:nvPr>
            <p:ph type="title"/>
          </p:nvPr>
        </p:nvSpPr>
        <p:spPr>
          <a:xfrm>
            <a:off x="457200" y="21371"/>
            <a:ext cx="8229600" cy="633412"/>
          </a:xfrm>
        </p:spPr>
        <p:txBody>
          <a:body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a:t>
            </a:r>
            <a:endParaRPr lang="en-US" altLang="sr-Latn-RS" sz="2800" b="1" dirty="0">
              <a:latin typeface="Times New Roman" panose="02020603050405020304" pitchFamily="18" charset="0"/>
            </a:endParaRPr>
          </a:p>
        </p:txBody>
      </p:sp>
      <p:pic>
        <p:nvPicPr>
          <p:cNvPr id="5" name="Picture 4">
            <a:extLst>
              <a:ext uri="{FF2B5EF4-FFF2-40B4-BE49-F238E27FC236}">
                <a16:creationId xmlns:a16="http://schemas.microsoft.com/office/drawing/2014/main" id="{E615A3C6-27BE-1C54-C4A4-5B4F15A6E4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40" r="37537" b="37352"/>
          <a:stretch>
            <a:fillRect/>
          </a:stretch>
        </p:blipFill>
        <p:spPr bwMode="auto">
          <a:xfrm>
            <a:off x="6003249" y="4133507"/>
            <a:ext cx="2997518" cy="257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2456931"/>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3"/>
          <p:cNvSpPr>
            <a:spLocks noGrp="1" noChangeArrowheads="1"/>
          </p:cNvSpPr>
          <p:nvPr>
            <p:ph sz="half" idx="1"/>
          </p:nvPr>
        </p:nvSpPr>
        <p:spPr>
          <a:xfrm>
            <a:off x="0" y="857250"/>
            <a:ext cx="5652119" cy="5740102"/>
          </a:xfrm>
        </p:spPr>
        <p:txBody>
          <a:bodyPr/>
          <a:lstStyle/>
          <a:p>
            <a:pPr eaLnBrk="1" hangingPunct="1">
              <a:lnSpc>
                <a:spcPct val="90000"/>
              </a:lnSpc>
            </a:pPr>
            <a:r>
              <a:rPr lang="en-GB" altLang="sr-Latn-RS" sz="2400" b="1" dirty="0">
                <a:latin typeface="Times New Roman" panose="02020603050405020304" pitchFamily="18" charset="0"/>
                <a:cs typeface="Times New Roman" panose="02020603050405020304" pitchFamily="18" charset="0"/>
              </a:rPr>
              <a:t>BODY (</a:t>
            </a:r>
            <a:r>
              <a:rPr lang="sr-Latn-CS" altLang="sr-Latn-RS" sz="2400" b="1" dirty="0">
                <a:latin typeface="Times New Roman" panose="02020603050405020304" pitchFamily="18" charset="0"/>
                <a:cs typeface="Times New Roman" panose="02020603050405020304" pitchFamily="18" charset="0"/>
              </a:rPr>
              <a:t>CORPUS MAXILLAE</a:t>
            </a:r>
            <a:r>
              <a:rPr lang="en-GB" altLang="sr-Latn-RS" sz="2400" b="1" dirty="0">
                <a:latin typeface="Times New Roman" panose="02020603050405020304" pitchFamily="18" charset="0"/>
                <a:cs typeface="Times New Roman" panose="02020603050405020304" pitchFamily="18" charset="0"/>
              </a:rPr>
              <a:t>)</a:t>
            </a:r>
            <a:endParaRPr lang="sr-Latn-CS" altLang="sr-Latn-RS" sz="2400" b="1" dirty="0">
              <a:latin typeface="Times New Roman" panose="02020603050405020304" pitchFamily="18" charset="0"/>
              <a:cs typeface="Times New Roman" panose="02020603050405020304" pitchFamily="18" charset="0"/>
            </a:endParaRPr>
          </a:p>
          <a:p>
            <a:pPr eaLnBrk="1" hangingPunct="1">
              <a:lnSpc>
                <a:spcPct val="90000"/>
              </a:lnSpc>
            </a:pPr>
            <a:r>
              <a:rPr lang="sr-Latn-CS" altLang="sr-Latn-RS" sz="2400" b="1" dirty="0">
                <a:solidFill>
                  <a:srgbClr val="FF0000"/>
                </a:solidFill>
                <a:latin typeface="Times New Roman" panose="02020603050405020304" pitchFamily="18" charset="0"/>
                <a:cs typeface="Times New Roman" panose="02020603050405020304" pitchFamily="18" charset="0"/>
              </a:rPr>
              <a:t>F</a:t>
            </a:r>
            <a:r>
              <a:rPr lang="en-GB" altLang="sr-Latn-RS" sz="2400" b="1" dirty="0" err="1">
                <a:solidFill>
                  <a:srgbClr val="FF0000"/>
                </a:solidFill>
                <a:latin typeface="Times New Roman" panose="02020603050405020304" pitchFamily="18" charset="0"/>
                <a:cs typeface="Times New Roman" panose="02020603050405020304" pitchFamily="18" charset="0"/>
              </a:rPr>
              <a:t>acies</a:t>
            </a:r>
            <a:r>
              <a:rPr lang="en-GB" altLang="sr-Latn-RS" sz="2400" b="1" dirty="0">
                <a:solidFill>
                  <a:srgbClr val="FF0000"/>
                </a:solidFill>
                <a:latin typeface="Times New Roman" panose="02020603050405020304" pitchFamily="18" charset="0"/>
                <a:cs typeface="Times New Roman" panose="02020603050405020304" pitchFamily="18" charset="0"/>
              </a:rPr>
              <a:t> </a:t>
            </a:r>
            <a:r>
              <a:rPr lang="sr-Latn-CS" altLang="sr-Latn-RS" sz="2400" b="1" dirty="0" err="1">
                <a:solidFill>
                  <a:srgbClr val="FF0000"/>
                </a:solidFill>
                <a:latin typeface="Times New Roman" panose="02020603050405020304" pitchFamily="18" charset="0"/>
                <a:cs typeface="Times New Roman" panose="02020603050405020304" pitchFamily="18" charset="0"/>
              </a:rPr>
              <a:t>infratemporalis</a:t>
            </a:r>
            <a:r>
              <a:rPr lang="sr-Latn-CS" altLang="sr-Latn-RS" sz="2400" dirty="0">
                <a:latin typeface="Times New Roman" panose="02020603050405020304" pitchFamily="18" charset="0"/>
                <a:cs typeface="Times New Roman" panose="02020603050405020304" pitchFamily="18" charset="0"/>
              </a:rPr>
              <a:t>: </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 forms the anterior wall of </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infratemporal fossa </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(fossa </a:t>
            </a:r>
            <a:r>
              <a:rPr lang="en-GB" altLang="sr-Latn-RS" sz="2400" dirty="0" err="1">
                <a:latin typeface="Times New Roman" panose="02020603050405020304" pitchFamily="18" charset="0"/>
                <a:cs typeface="Times New Roman" panose="02020603050405020304" pitchFamily="18" charset="0"/>
              </a:rPr>
              <a:t>infetemporalis</a:t>
            </a:r>
            <a:r>
              <a:rPr lang="en-GB" altLang="sr-Latn-RS" sz="2400" dirty="0">
                <a:latin typeface="Times New Roman" panose="02020603050405020304" pitchFamily="18" charset="0"/>
                <a:cs typeface="Times New Roman" panose="02020603050405020304" pitchFamily="18" charset="0"/>
              </a:rPr>
              <a:t>) and pterygopalatine fossa </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(fossa pterygopalatine) </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a:t>
            </a:r>
            <a:r>
              <a:rPr lang="sr-Latn-CS" altLang="sr-Latn-RS" sz="2400" b="1" dirty="0" err="1">
                <a:latin typeface="Times New Roman" panose="02020603050405020304" pitchFamily="18" charset="0"/>
                <a:cs typeface="Times New Roman" panose="02020603050405020304" pitchFamily="18" charset="0"/>
              </a:rPr>
              <a:t>tuber</a:t>
            </a:r>
            <a:r>
              <a:rPr lang="sr-Latn-CS"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maxillae</a:t>
            </a:r>
            <a:r>
              <a:rPr lang="sr-Latn-CS" altLang="sr-Latn-RS" sz="2400"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foramina</a:t>
            </a:r>
            <a:r>
              <a:rPr lang="sr-Latn-CS" altLang="sr-Latn-RS" sz="2400" b="1" dirty="0">
                <a:latin typeface="Times New Roman" panose="02020603050405020304" pitchFamily="18" charset="0"/>
                <a:cs typeface="Times New Roman" panose="02020603050405020304" pitchFamily="18" charset="0"/>
              </a:rPr>
              <a:t> </a:t>
            </a:r>
            <a:br>
              <a:rPr lang="en-GB" altLang="sr-Latn-RS" sz="2400" b="1" dirty="0">
                <a:latin typeface="Times New Roman" panose="02020603050405020304" pitchFamily="18" charset="0"/>
                <a:cs typeface="Times New Roman" panose="02020603050405020304" pitchFamily="18" charset="0"/>
              </a:rPr>
            </a:br>
            <a:r>
              <a:rPr lang="sr-Latn-CS" altLang="sr-Latn-RS" sz="2400" b="1" dirty="0" err="1">
                <a:latin typeface="Times New Roman" panose="02020603050405020304" pitchFamily="18" charset="0"/>
                <a:cs typeface="Times New Roman" panose="02020603050405020304" pitchFamily="18" charset="0"/>
              </a:rPr>
              <a:t>alveolaria</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rr.alveolares</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superiores</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posteriores</a:t>
            </a:r>
            <a:r>
              <a:rPr lang="sr-Latn-CS" altLang="sr-Latn-RS" sz="2400" dirty="0">
                <a:latin typeface="Times New Roman" panose="02020603050405020304" pitchFamily="18" charset="0"/>
                <a:cs typeface="Times New Roman" panose="02020603050405020304" pitchFamily="18" charset="0"/>
              </a:rPr>
              <a:t>, a. </a:t>
            </a:r>
            <a:r>
              <a:rPr lang="sr-Latn-CS" altLang="sr-Latn-RS" sz="2400" dirty="0" err="1">
                <a:latin typeface="Times New Roman" panose="02020603050405020304" pitchFamily="18" charset="0"/>
                <a:cs typeface="Times New Roman" panose="02020603050405020304" pitchFamily="18" charset="0"/>
              </a:rPr>
              <a:t>alveolaris</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posterior</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superior</a:t>
            </a:r>
            <a:r>
              <a:rPr lang="sr-Latn-CS" altLang="sr-Latn-RS" sz="2400" dirty="0">
                <a:latin typeface="Times New Roman" panose="02020603050405020304" pitchFamily="18" charset="0"/>
                <a:cs typeface="Times New Roman" panose="02020603050405020304" pitchFamily="18" charset="0"/>
              </a:rPr>
              <a:t>),  </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 </a:t>
            </a:r>
            <a:r>
              <a:rPr lang="en-GB" altLang="sr-Latn-RS" sz="2400" dirty="0">
                <a:solidFill>
                  <a:srgbClr val="0000FF"/>
                </a:solidFill>
                <a:latin typeface="Times New Roman" panose="02020603050405020304" pitchFamily="18" charset="0"/>
                <a:cs typeface="Times New Roman" panose="02020603050405020304" pitchFamily="18" charset="0"/>
              </a:rPr>
              <a:t>anterior border</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 </a:t>
            </a:r>
            <a:r>
              <a:rPr lang="en-GB" altLang="sr-Latn-RS" sz="2400" dirty="0">
                <a:solidFill>
                  <a:srgbClr val="0000FF"/>
                </a:solidFill>
                <a:latin typeface="Times New Roman" panose="02020603050405020304" pitchFamily="18" charset="0"/>
                <a:cs typeface="Times New Roman" panose="02020603050405020304" pitchFamily="18" charset="0"/>
              </a:rPr>
              <a:t>posterior border</a:t>
            </a:r>
            <a:r>
              <a:rPr lang="sr-Latn-CS" altLang="sr-Latn-RS" sz="2400" dirty="0">
                <a:solidFill>
                  <a:srgbClr val="0000FF"/>
                </a:solidFill>
                <a:latin typeface="Times New Roman" panose="02020603050405020304" pitchFamily="18" charset="0"/>
                <a:cs typeface="Times New Roman" panose="02020603050405020304" pitchFamily="18" charset="0"/>
              </a:rPr>
              <a:t> </a:t>
            </a:r>
            <a:br>
              <a:rPr lang="en-GB" altLang="sr-Latn-RS" sz="2400" dirty="0">
                <a:solidFill>
                  <a:srgbClr val="0000FF"/>
                </a:solidFill>
                <a:latin typeface="Times New Roman" panose="02020603050405020304" pitchFamily="18" charset="0"/>
                <a:cs typeface="Times New Roman" panose="02020603050405020304" pitchFamily="18" charset="0"/>
              </a:rPr>
            </a:br>
            <a:r>
              <a:rPr lang="en-GB" altLang="sr-Latn-RS" sz="2400" dirty="0">
                <a:solidFill>
                  <a:srgbClr val="0000FF"/>
                </a:solidFill>
                <a:latin typeface="Times New Roman" panose="02020603050405020304" pitchFamily="18" charset="0"/>
                <a:cs typeface="Times New Roman" panose="02020603050405020304" pitchFamily="18" charset="0"/>
              </a:rPr>
              <a:t>- superior border </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fissura</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orbitalis</a:t>
            </a:r>
            <a:r>
              <a:rPr lang="sr-Latn-CS" altLang="sr-Latn-RS" sz="2400" dirty="0">
                <a:latin typeface="Times New Roman" panose="02020603050405020304" pitchFamily="18" charset="0"/>
                <a:cs typeface="Times New Roman" panose="02020603050405020304" pitchFamily="18" charset="0"/>
              </a:rPr>
              <a:t> </a:t>
            </a:r>
            <a:r>
              <a:rPr lang="sr-Latn-CS" altLang="sr-Latn-RS" sz="2400" dirty="0" err="1">
                <a:latin typeface="Times New Roman" panose="02020603050405020304" pitchFamily="18" charset="0"/>
                <a:cs typeface="Times New Roman" panose="02020603050405020304" pitchFamily="18" charset="0"/>
              </a:rPr>
              <a:t>inferior</a:t>
            </a:r>
            <a:r>
              <a:rPr lang="sr-Latn-CS" altLang="sr-Latn-RS" sz="2400" dirty="0">
                <a:latin typeface="Times New Roman" panose="02020603050405020304" pitchFamily="18" charset="0"/>
                <a:cs typeface="Times New Roman" panose="02020603050405020304" pitchFamily="18" charset="0"/>
              </a:rPr>
              <a:t>, </a:t>
            </a:r>
            <a:br>
              <a:rPr lang="en-GB" altLang="sr-Latn-RS" sz="2400" dirty="0">
                <a:latin typeface="Times New Roman" panose="02020603050405020304" pitchFamily="18" charset="0"/>
                <a:cs typeface="Times New Roman" panose="02020603050405020304" pitchFamily="18" charset="0"/>
              </a:rPr>
            </a:br>
            <a:r>
              <a:rPr lang="en-GB" altLang="sr-Latn-RS" sz="2400" dirty="0">
                <a:latin typeface="Times New Roman" panose="02020603050405020304" pitchFamily="18" charset="0"/>
                <a:cs typeface="Times New Roman" panose="02020603050405020304" pitchFamily="18" charset="0"/>
              </a:rPr>
              <a:t>- </a:t>
            </a:r>
            <a:r>
              <a:rPr lang="en-GB" altLang="sr-Latn-RS" sz="2400" dirty="0">
                <a:solidFill>
                  <a:srgbClr val="0000FF"/>
                </a:solidFill>
                <a:latin typeface="Times New Roman" panose="02020603050405020304" pitchFamily="18" charset="0"/>
                <a:cs typeface="Times New Roman" panose="02020603050405020304" pitchFamily="18" charset="0"/>
              </a:rPr>
              <a:t>inferior border </a:t>
            </a:r>
            <a:r>
              <a:rPr lang="sr-Latn-CS" altLang="sr-Latn-RS" sz="2400" dirty="0">
                <a:latin typeface="Times New Roman" panose="02020603050405020304" pitchFamily="18" charset="0"/>
                <a:cs typeface="Times New Roman" panose="02020603050405020304" pitchFamily="18" charset="0"/>
              </a:rPr>
              <a:t>– </a:t>
            </a:r>
            <a:r>
              <a:rPr lang="en-GB" altLang="sr-Latn-RS" sz="2400" dirty="0">
                <a:latin typeface="Times New Roman" panose="02020603050405020304" pitchFamily="18" charset="0"/>
                <a:cs typeface="Times New Roman" panose="02020603050405020304" pitchFamily="18" charset="0"/>
              </a:rPr>
              <a:t>3 upper molars and attachment of </a:t>
            </a:r>
            <a:r>
              <a:rPr lang="sr-Latn-CS" altLang="sr-Latn-RS" sz="2400" dirty="0">
                <a:latin typeface="Times New Roman" panose="02020603050405020304" pitchFamily="18" charset="0"/>
                <a:cs typeface="Times New Roman" panose="02020603050405020304" pitchFamily="18" charset="0"/>
              </a:rPr>
              <a:t>m. </a:t>
            </a:r>
            <a:r>
              <a:rPr lang="sr-Latn-CS" altLang="sr-Latn-RS" sz="2400" dirty="0" err="1">
                <a:latin typeface="Times New Roman" panose="02020603050405020304" pitchFamily="18" charset="0"/>
                <a:cs typeface="Times New Roman" panose="02020603050405020304" pitchFamily="18" charset="0"/>
              </a:rPr>
              <a:t>buccinator</a:t>
            </a:r>
            <a:r>
              <a:rPr lang="sr-Latn-CS" altLang="sr-Latn-RS" sz="2400" dirty="0">
                <a:latin typeface="Times New Roman" panose="02020603050405020304" pitchFamily="18" charset="0"/>
                <a:cs typeface="Times New Roman" panose="02020603050405020304" pitchFamily="18" charset="0"/>
              </a:rPr>
              <a:t>.</a:t>
            </a:r>
          </a:p>
        </p:txBody>
      </p:sp>
      <p:pic>
        <p:nvPicPr>
          <p:cNvPr id="7172" name="Picture 3" descr="D:\My Documents\My Scans\maxilla.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0334" t="10526" r="11990" b="59367"/>
          <a:stretch>
            <a:fillRect/>
          </a:stretch>
        </p:blipFill>
        <p:spPr>
          <a:xfrm>
            <a:off x="4912669" y="1772816"/>
            <a:ext cx="4231331" cy="3361159"/>
          </a:xfrm>
          <a:noFill/>
        </p:spPr>
      </p:pic>
      <p:sp>
        <p:nvSpPr>
          <p:cNvPr id="3" name="Rectangle 2">
            <a:extLst>
              <a:ext uri="{FF2B5EF4-FFF2-40B4-BE49-F238E27FC236}">
                <a16:creationId xmlns:a16="http://schemas.microsoft.com/office/drawing/2014/main" id="{459BBF9A-9512-1EAA-72D9-DEC17D2CD0DA}"/>
              </a:ext>
            </a:extLst>
          </p:cNvPr>
          <p:cNvSpPr txBox="1">
            <a:spLocks noRot="1" noChangeArrowheads="1"/>
          </p:cNvSpPr>
          <p:nvPr/>
        </p:nvSpPr>
        <p:spPr bwMode="auto">
          <a:xfrm>
            <a:off x="441309" y="98425"/>
            <a:ext cx="82296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a:t>
            </a:r>
            <a:endParaRPr lang="en-US" altLang="sr-Latn-RS" sz="2800" b="1" dirty="0">
              <a:latin typeface="Times New Roman" panose="02020603050405020304" pitchFamily="18" charset="0"/>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2C4A20-B3E5-C98F-5D40-529E061B6425}"/>
            </a:ext>
          </a:extLst>
        </p:cNvPr>
        <p:cNvGrpSpPr/>
        <p:nvPr/>
      </p:nvGrpSpPr>
      <p:grpSpPr>
        <a:xfrm>
          <a:off x="0" y="0"/>
          <a:ext cx="0" cy="0"/>
          <a:chOff x="0" y="0"/>
          <a:chExt cx="0" cy="0"/>
        </a:xfrm>
      </p:grpSpPr>
      <p:sp>
        <p:nvSpPr>
          <p:cNvPr id="10243" name="Rectangle 3">
            <a:extLst>
              <a:ext uri="{FF2B5EF4-FFF2-40B4-BE49-F238E27FC236}">
                <a16:creationId xmlns:a16="http://schemas.microsoft.com/office/drawing/2014/main" id="{2EBBEA5A-A50D-FDE9-A93E-B17045F43216}"/>
              </a:ext>
            </a:extLst>
          </p:cNvPr>
          <p:cNvSpPr>
            <a:spLocks noGrp="1" noChangeArrowheads="1"/>
          </p:cNvSpPr>
          <p:nvPr>
            <p:ph idx="1"/>
          </p:nvPr>
        </p:nvSpPr>
        <p:spPr>
          <a:xfrm>
            <a:off x="107504" y="764704"/>
            <a:ext cx="9001000" cy="5949950"/>
          </a:xfrm>
        </p:spPr>
        <p:txBody>
          <a:bodyPr/>
          <a:lstStyle/>
          <a:p>
            <a:pPr eaLnBrk="1" hangingPunct="1">
              <a:lnSpc>
                <a:spcPct val="90000"/>
              </a:lnSpc>
            </a:pPr>
            <a:r>
              <a:rPr lang="en-GB" altLang="sr-Latn-RS" sz="2400" b="1" dirty="0">
                <a:latin typeface="Times New Roman" panose="02020603050405020304" pitchFamily="18" charset="0"/>
                <a:cs typeface="Times New Roman" panose="02020603050405020304" pitchFamily="18" charset="0"/>
              </a:rPr>
              <a:t>BODY (</a:t>
            </a:r>
            <a:r>
              <a:rPr lang="sr-Latn-CS" altLang="sr-Latn-RS" sz="2400" b="1" dirty="0">
                <a:latin typeface="Times New Roman" panose="02020603050405020304" pitchFamily="18" charset="0"/>
                <a:cs typeface="Times New Roman" panose="02020603050405020304" pitchFamily="18" charset="0"/>
              </a:rPr>
              <a:t>CORPUS MAXILLAE</a:t>
            </a:r>
            <a:r>
              <a:rPr lang="en-GB" altLang="sr-Latn-RS" sz="2400" b="1" dirty="0">
                <a:latin typeface="Times New Roman" panose="02020603050405020304" pitchFamily="18" charset="0"/>
                <a:cs typeface="Times New Roman" panose="02020603050405020304" pitchFamily="18" charset="0"/>
              </a:rPr>
              <a:t>)</a:t>
            </a:r>
            <a:br>
              <a:rPr lang="en-GB" altLang="sr-Latn-RS" sz="2400" b="1" dirty="0">
                <a:latin typeface="Times New Roman" panose="02020603050405020304" pitchFamily="18" charset="0"/>
                <a:cs typeface="Times New Roman" panose="02020603050405020304" pitchFamily="18" charset="0"/>
              </a:rPr>
            </a:br>
            <a:endParaRPr lang="en-GB" altLang="sr-Latn-RS" sz="900" b="1"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000" dirty="0">
                <a:solidFill>
                  <a:srgbClr val="FF0000"/>
                </a:solidFill>
                <a:latin typeface="Times New Roman" panose="02020603050405020304" pitchFamily="18" charset="0"/>
                <a:cs typeface="Times New Roman" panose="02020603050405020304" pitchFamily="18" charset="0"/>
              </a:rPr>
              <a:t>Superior surface (</a:t>
            </a:r>
            <a:r>
              <a:rPr lang="sr-Latn-CS" altLang="sr-Latn-RS" sz="2000" dirty="0">
                <a:solidFill>
                  <a:srgbClr val="FF0000"/>
                </a:solidFill>
                <a:latin typeface="Times New Roman" panose="02020603050405020304" pitchFamily="18" charset="0"/>
                <a:cs typeface="Times New Roman" panose="02020603050405020304" pitchFamily="18" charset="0"/>
              </a:rPr>
              <a:t>F</a:t>
            </a:r>
            <a:r>
              <a:rPr lang="en-GB" altLang="sr-Latn-RS" sz="2000" dirty="0" err="1">
                <a:solidFill>
                  <a:srgbClr val="FF0000"/>
                </a:solidFill>
                <a:latin typeface="Times New Roman" panose="02020603050405020304" pitchFamily="18" charset="0"/>
                <a:cs typeface="Times New Roman" panose="02020603050405020304" pitchFamily="18" charset="0"/>
              </a:rPr>
              <a:t>acies</a:t>
            </a:r>
            <a:r>
              <a:rPr lang="sr-Latn-CS" altLang="sr-Latn-RS" sz="2000" dirty="0">
                <a:solidFill>
                  <a:srgbClr val="FF0000"/>
                </a:solidFill>
                <a:latin typeface="Times New Roman" panose="02020603050405020304" pitchFamily="18" charset="0"/>
                <a:cs typeface="Times New Roman" panose="02020603050405020304" pitchFamily="18" charset="0"/>
              </a:rPr>
              <a:t> </a:t>
            </a:r>
            <a:r>
              <a:rPr lang="sr-Latn-CS" altLang="sr-Latn-RS" sz="2000" dirty="0" err="1">
                <a:solidFill>
                  <a:srgbClr val="FF0000"/>
                </a:solidFill>
                <a:latin typeface="Times New Roman" panose="02020603050405020304" pitchFamily="18" charset="0"/>
                <a:cs typeface="Times New Roman" panose="02020603050405020304" pitchFamily="18" charset="0"/>
              </a:rPr>
              <a:t>orbitalis</a:t>
            </a:r>
            <a:r>
              <a:rPr lang="en-GB" altLang="sr-Latn-RS" sz="2000" dirty="0">
                <a:solidFill>
                  <a:srgbClr val="FF0000"/>
                </a:solidFill>
                <a:latin typeface="Times New Roman" panose="02020603050405020304" pitchFamily="18" charset="0"/>
                <a:cs typeface="Times New Roman" panose="02020603050405020304" pitchFamily="18" charset="0"/>
              </a:rPr>
              <a:t>)</a:t>
            </a:r>
            <a:r>
              <a:rPr lang="sr-Latn-CS"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forms the floor of the orbit</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presents </a:t>
            </a:r>
            <a:r>
              <a:rPr lang="sr-Latn-CS" altLang="sr-Latn-RS" sz="2000" dirty="0" err="1">
                <a:latin typeface="Times New Roman" panose="02020603050405020304" pitchFamily="18" charset="0"/>
                <a:cs typeface="Times New Roman" panose="02020603050405020304" pitchFamily="18" charset="0"/>
              </a:rPr>
              <a:t>sulcus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infraorbitalis</a:t>
            </a:r>
            <a:r>
              <a:rPr lang="en-GB" altLang="sr-Latn-RS" sz="2000" dirty="0">
                <a:latin typeface="Times New Roman" panose="02020603050405020304" pitchFamily="18" charset="0"/>
                <a:cs typeface="Times New Roman" panose="02020603050405020304" pitchFamily="18" charset="0"/>
              </a:rPr>
              <a:t> (infraorbital groove), that is anteriorly continued by</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canalis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infraorbitalis</a:t>
            </a:r>
            <a:r>
              <a:rPr lang="en-GB" altLang="sr-Latn-RS" sz="2000" dirty="0">
                <a:latin typeface="Times New Roman" panose="02020603050405020304" pitchFamily="18" charset="0"/>
                <a:cs typeface="Times New Roman" panose="02020603050405020304" pitchFamily="18" charset="0"/>
              </a:rPr>
              <a:t> (infraorbital canal) that passes through bony tissue of</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superior and anterior part of body of maxilla and ends with infraorbital foramen at</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the anterior surface of the body. This groove and canal are for passage of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CS" altLang="sr-Latn-RS" sz="2000" dirty="0">
                <a:latin typeface="Times New Roman" panose="02020603050405020304" pitchFamily="18" charset="0"/>
                <a:cs typeface="Times New Roman" panose="02020603050405020304" pitchFamily="18" charset="0"/>
              </a:rPr>
              <a:t>a.</a:t>
            </a:r>
            <a:r>
              <a:rPr lang="en-GB" altLang="sr-Latn-RS" sz="2000" dirty="0">
                <a:latin typeface="Times New Roman" panose="02020603050405020304" pitchFamily="18" charset="0"/>
                <a:cs typeface="Times New Roman" panose="02020603050405020304" pitchFamily="18" charset="0"/>
              </a:rPr>
              <a:t> and</a:t>
            </a:r>
            <a:r>
              <a:rPr lang="sr-Latn-CS" altLang="sr-Latn-RS" sz="2000" dirty="0">
                <a:latin typeface="Times New Roman" panose="02020603050405020304" pitchFamily="18" charset="0"/>
                <a:cs typeface="Times New Roman" panose="02020603050405020304" pitchFamily="18" charset="0"/>
              </a:rPr>
              <a:t> n. </a:t>
            </a:r>
            <a:r>
              <a:rPr lang="sr-Latn-CS" altLang="sr-Latn-RS" sz="2000" dirty="0" err="1">
                <a:latin typeface="Times New Roman" panose="02020603050405020304" pitchFamily="18" charset="0"/>
                <a:cs typeface="Times New Roman" panose="02020603050405020304" pitchFamily="18" charset="0"/>
              </a:rPr>
              <a:t>infraorbitalis</a:t>
            </a:r>
            <a:r>
              <a:rPr lang="en-GB" altLang="sr-Latn-RS" sz="2000" dirty="0">
                <a:latin typeface="Times New Roman" panose="02020603050405020304" pitchFamily="18" charset="0"/>
                <a:cs typeface="Times New Roman" panose="02020603050405020304" pitchFamily="18" charset="0"/>
              </a:rPr>
              <a:t> ant their side and terminal branches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anterior border (</a:t>
            </a:r>
            <a:r>
              <a:rPr lang="en-GB" altLang="sr-Latn-RS" sz="2000" dirty="0" err="1">
                <a:latin typeface="Times New Roman" panose="02020603050405020304" pitchFamily="18" charset="0"/>
                <a:cs typeface="Times New Roman" panose="02020603050405020304" pitchFamily="18" charset="0"/>
              </a:rPr>
              <a:t>margo</a:t>
            </a:r>
            <a:r>
              <a:rPr lang="en-GB" altLang="sr-Latn-RS" sz="2000" dirty="0">
                <a:latin typeface="Times New Roman" panose="02020603050405020304" pitchFamily="18" charset="0"/>
                <a:cs typeface="Times New Roman" panose="02020603050405020304" pitchFamily="18" charset="0"/>
              </a:rPr>
              <a:t> anterior)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between anterior and orbital surface;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it is the </a:t>
            </a:r>
            <a:r>
              <a:rPr lang="sr-Latn-CS" altLang="sr-Latn-RS" sz="2000" dirty="0" err="1">
                <a:latin typeface="Times New Roman" panose="02020603050405020304" pitchFamily="18" charset="0"/>
                <a:cs typeface="Times New Roman" panose="02020603050405020304" pitchFamily="18" charset="0"/>
              </a:rPr>
              <a:t>margo</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infraorbitalis</a:t>
            </a:r>
            <a:r>
              <a:rPr lang="en-GB"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en-US" sz="2000" dirty="0">
                <a:latin typeface="Times New Roman" panose="02020603050405020304" pitchFamily="18" charset="0"/>
                <a:cs typeface="Times New Roman" panose="02020603050405020304" pitchFamily="18" charset="0"/>
              </a:rPr>
              <a:t>form inferior border of </a:t>
            </a:r>
            <a:r>
              <a:rPr lang="en-GB" altLang="en-US" sz="2000" dirty="0" err="1">
                <a:latin typeface="Times New Roman" panose="02020603050405020304" pitchFamily="18" charset="0"/>
                <a:cs typeface="Times New Roman" panose="02020603050405020304" pitchFamily="18" charset="0"/>
              </a:rPr>
              <a:t>aditus</a:t>
            </a:r>
            <a:r>
              <a:rPr lang="en-GB" altLang="en-US" sz="2000" dirty="0">
                <a:latin typeface="Times New Roman" panose="02020603050405020304" pitchFamily="18" charset="0"/>
                <a:cs typeface="Times New Roman" panose="02020603050405020304" pitchFamily="18" charset="0"/>
              </a:rPr>
              <a:t> </a:t>
            </a:r>
            <a:r>
              <a:rPr lang="en-GB" altLang="en-US" sz="2000" dirty="0" err="1">
                <a:latin typeface="Times New Roman" panose="02020603050405020304" pitchFamily="18" charset="0"/>
                <a:cs typeface="Times New Roman" panose="02020603050405020304" pitchFamily="18" charset="0"/>
              </a:rPr>
              <a:t>orbite</a:t>
            </a:r>
            <a:r>
              <a:rPr lang="en-GB" altLang="en-US" sz="2000" dirty="0">
                <a:latin typeface="Times New Roman" panose="02020603050405020304" pitchFamily="18" charset="0"/>
                <a:cs typeface="Times New Roman" panose="02020603050405020304" pitchFamily="18" charset="0"/>
              </a:rPr>
              <a:t> -</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entrance of orbit)</a:t>
            </a:r>
            <a:br>
              <a:rPr lang="en-GB" altLang="en-US" sz="2000" dirty="0">
                <a:latin typeface="Times New Roman" panose="02020603050405020304" pitchFamily="18" charset="0"/>
                <a:cs typeface="Times New Roman" panose="02020603050405020304" pitchFamily="18" charset="0"/>
              </a:rPr>
            </a:br>
            <a:r>
              <a:rPr lang="en-GB" altLang="en-U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lateral border (</a:t>
            </a:r>
            <a:r>
              <a:rPr lang="en-GB" altLang="sr-Latn-RS" sz="2000" dirty="0" err="1">
                <a:latin typeface="Times New Roman" panose="02020603050405020304" pitchFamily="18" charset="0"/>
                <a:cs typeface="Times New Roman" panose="02020603050405020304" pitchFamily="18" charset="0"/>
              </a:rPr>
              <a:t>margo</a:t>
            </a:r>
            <a:r>
              <a:rPr lang="en-GB" altLang="sr-Latn-RS" sz="2000" dirty="0">
                <a:latin typeface="Times New Roman" panose="02020603050405020304" pitchFamily="18" charset="0"/>
                <a:cs typeface="Times New Roman" panose="02020603050405020304" pitchFamily="18" charset="0"/>
              </a:rPr>
              <a:t> lateralis)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forms </a:t>
            </a:r>
            <a:r>
              <a:rPr lang="sr-Latn-CS" altLang="sr-Latn-RS" sz="2000" dirty="0" err="1">
                <a:latin typeface="Times New Roman" panose="02020603050405020304" pitchFamily="18" charset="0"/>
                <a:cs typeface="Times New Roman" panose="02020603050405020304" pitchFamily="18" charset="0"/>
              </a:rPr>
              <a:t>fissura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orbitalis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inferior</a:t>
            </a:r>
            <a:r>
              <a:rPr lang="en-GB" altLang="sr-Latn-RS" sz="2000" dirty="0">
                <a:latin typeface="Times New Roman" panose="02020603050405020304" pitchFamily="18" charset="0"/>
                <a:cs typeface="Times New Roman" panose="02020603050405020304" pitchFamily="18" charset="0"/>
              </a:rPr>
              <a:t> (inferior</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orbital fissure) with the greater wings of</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sphenoid bone and zygomatic bone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medial border – join with the most of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bones of medial orbital wall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(lacrimal bone, labyrinth of ethmoid bone,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orbital process of palatine bone)</a:t>
            </a:r>
            <a:endParaRPr lang="sr-Latn-CS" altLang="sr-Latn-RS" sz="2000"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45A60AFE-3760-ED1F-8856-B3F1C9A634AA}"/>
              </a:ext>
            </a:extLst>
          </p:cNvPr>
          <p:cNvSpPr>
            <a:spLocks noGrp="1" noRot="1" noChangeArrowheads="1"/>
          </p:cNvSpPr>
          <p:nvPr>
            <p:ph type="title"/>
          </p:nvPr>
        </p:nvSpPr>
        <p:spPr>
          <a:xfrm>
            <a:off x="457200" y="7729"/>
            <a:ext cx="8229600" cy="633412"/>
          </a:xfrm>
        </p:spPr>
        <p:txBody>
          <a:body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a:t>
            </a:r>
            <a:endParaRPr lang="en-US" altLang="sr-Latn-RS" sz="2800" b="1" dirty="0">
              <a:latin typeface="Times New Roman" panose="02020603050405020304" pitchFamily="18" charset="0"/>
            </a:endParaRPr>
          </a:p>
        </p:txBody>
      </p:sp>
      <p:pic>
        <p:nvPicPr>
          <p:cNvPr id="2" name="Picture 2">
            <a:extLst>
              <a:ext uri="{FF2B5EF4-FFF2-40B4-BE49-F238E27FC236}">
                <a16:creationId xmlns:a16="http://schemas.microsoft.com/office/drawing/2014/main" id="{BB2698EA-6706-B190-A36F-DF106B0C95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r="37468" b="38194"/>
          <a:stretch>
            <a:fillRect/>
          </a:stretch>
        </p:blipFill>
        <p:spPr bwMode="auto">
          <a:xfrm>
            <a:off x="4994363" y="3268494"/>
            <a:ext cx="4170142" cy="358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0160409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sz="half" idx="1"/>
          </p:nvPr>
        </p:nvSpPr>
        <p:spPr>
          <a:xfrm>
            <a:off x="179512" y="980728"/>
            <a:ext cx="4824536" cy="4525963"/>
          </a:xfrm>
        </p:spPr>
        <p:txBody>
          <a:bodyPr/>
          <a:lstStyle/>
          <a:p>
            <a:pPr eaLnBrk="1" hangingPunct="1">
              <a:lnSpc>
                <a:spcPct val="90000"/>
              </a:lnSpc>
            </a:pPr>
            <a:r>
              <a:rPr lang="en-GB" altLang="sr-Latn-RS" sz="2400" b="1" dirty="0">
                <a:latin typeface="Times New Roman" panose="02020603050405020304" pitchFamily="18" charset="0"/>
                <a:cs typeface="Times New Roman" panose="02020603050405020304" pitchFamily="18" charset="0"/>
              </a:rPr>
              <a:t>BODY (</a:t>
            </a:r>
            <a:r>
              <a:rPr lang="sr-Latn-CS" altLang="sr-Latn-RS" sz="2400" b="1" dirty="0">
                <a:latin typeface="Times New Roman" panose="02020603050405020304" pitchFamily="18" charset="0"/>
                <a:cs typeface="Times New Roman" panose="02020603050405020304" pitchFamily="18" charset="0"/>
              </a:rPr>
              <a:t>CORPUS MAXILLAE</a:t>
            </a:r>
            <a:r>
              <a:rPr lang="en-GB" altLang="sr-Latn-RS" sz="2400" b="1" dirty="0">
                <a:latin typeface="Times New Roman" panose="02020603050405020304" pitchFamily="18" charset="0"/>
                <a:cs typeface="Times New Roman" panose="02020603050405020304" pitchFamily="18" charset="0"/>
              </a:rPr>
              <a:t>)</a:t>
            </a:r>
            <a:endParaRPr lang="sr-Latn-CS" altLang="sr-Latn-RS" sz="2400" b="1" dirty="0">
              <a:latin typeface="Times New Roman" panose="02020603050405020304" pitchFamily="18" charset="0"/>
              <a:cs typeface="Times New Roman" panose="02020603050405020304" pitchFamily="18" charset="0"/>
            </a:endParaRPr>
          </a:p>
          <a:p>
            <a:pPr eaLnBrk="1" hangingPunct="1">
              <a:lnSpc>
                <a:spcPct val="90000"/>
              </a:lnSpc>
            </a:pPr>
            <a:r>
              <a:rPr lang="sr-Latn-CS" altLang="sr-Latn-RS" sz="2400" b="1" dirty="0">
                <a:solidFill>
                  <a:srgbClr val="FF0000"/>
                </a:solidFill>
                <a:latin typeface="Times New Roman" panose="02020603050405020304" pitchFamily="18" charset="0"/>
              </a:rPr>
              <a:t>F</a:t>
            </a:r>
            <a:r>
              <a:rPr lang="en-GB" altLang="sr-Latn-RS" sz="2400" b="1" dirty="0" err="1">
                <a:solidFill>
                  <a:srgbClr val="FF0000"/>
                </a:solidFill>
                <a:latin typeface="Times New Roman" panose="02020603050405020304" pitchFamily="18" charset="0"/>
              </a:rPr>
              <a:t>acies</a:t>
            </a:r>
            <a:r>
              <a:rPr lang="en-GB" altLang="sr-Latn-RS" sz="2400" b="1" dirty="0">
                <a:solidFill>
                  <a:srgbClr val="FF0000"/>
                </a:solidFill>
                <a:latin typeface="Times New Roman" panose="02020603050405020304" pitchFamily="18" charset="0"/>
              </a:rPr>
              <a:t> </a:t>
            </a:r>
            <a:r>
              <a:rPr lang="sr-Latn-CS" altLang="sr-Latn-RS" sz="2400" b="1" dirty="0" err="1">
                <a:solidFill>
                  <a:srgbClr val="FF0000"/>
                </a:solidFill>
                <a:latin typeface="Times New Roman" panose="02020603050405020304" pitchFamily="18" charset="0"/>
              </a:rPr>
              <a:t>orbitalis</a:t>
            </a:r>
            <a:r>
              <a:rPr lang="sr-Latn-CS" altLang="sr-Latn-RS" sz="2400" b="1" dirty="0">
                <a:latin typeface="Times New Roman" panose="02020603050405020304" pitchFamily="18" charset="0"/>
              </a:rPr>
              <a:t>:</a:t>
            </a:r>
            <a:br>
              <a:rPr lang="en-GB" altLang="sr-Latn-RS" sz="2400" b="1" dirty="0">
                <a:latin typeface="Times New Roman" panose="02020603050405020304" pitchFamily="18" charset="0"/>
              </a:rPr>
            </a:br>
            <a:r>
              <a:rPr lang="en-GB" altLang="sr-Latn-RS" sz="2400" b="1" dirty="0">
                <a:latin typeface="Times New Roman" panose="02020603050405020304" pitchFamily="18" charset="0"/>
              </a:rPr>
              <a:t>-</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sulcus</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infraorbitalis</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canalis</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infraorbitalis</a:t>
            </a:r>
            <a:r>
              <a:rPr lang="sr-Latn-CS" altLang="sr-Latn-RS" sz="2400" dirty="0">
                <a:latin typeface="Times New Roman" panose="02020603050405020304" pitchFamily="18" charset="0"/>
              </a:rPr>
              <a:t> (a. n. </a:t>
            </a:r>
            <a:r>
              <a:rPr lang="sr-Latn-CS" altLang="sr-Latn-RS" sz="2400" dirty="0" err="1">
                <a:latin typeface="Times New Roman" panose="02020603050405020304" pitchFamily="18" charset="0"/>
              </a:rPr>
              <a:t>infraorbitalis</a:t>
            </a:r>
            <a:r>
              <a:rPr lang="sr-Latn-CS" altLang="sr-Latn-RS" sz="2400" dirty="0">
                <a:latin typeface="Times New Roman" panose="02020603050405020304" pitchFamily="18" charset="0"/>
              </a:rPr>
              <a:t>), </a:t>
            </a:r>
            <a:r>
              <a:rPr lang="en-GB" altLang="sr-Latn-RS" sz="2400" dirty="0">
                <a:latin typeface="Times New Roman" panose="02020603050405020304" pitchFamily="18" charset="0"/>
              </a:rPr>
              <a:t>- </a:t>
            </a:r>
            <a:r>
              <a:rPr lang="en-GB" altLang="sr-Latn-RS" sz="2400" dirty="0">
                <a:solidFill>
                  <a:srgbClr val="0000FF"/>
                </a:solidFill>
                <a:latin typeface="Times New Roman" panose="02020603050405020304" pitchFamily="18" charset="0"/>
              </a:rPr>
              <a:t>anterior border </a:t>
            </a:r>
            <a:br>
              <a:rPr lang="en-GB" altLang="sr-Latn-RS" sz="2400" dirty="0">
                <a:solidFill>
                  <a:srgbClr val="0000FF"/>
                </a:solidFill>
                <a:latin typeface="Times New Roman" panose="02020603050405020304" pitchFamily="18" charset="0"/>
              </a:rPr>
            </a:br>
            <a:r>
              <a:rPr lang="en-GB" altLang="sr-Latn-RS" sz="2400" dirty="0">
                <a:solidFill>
                  <a:srgbClr val="0000FF"/>
                </a:solidFill>
                <a:latin typeface="Times New Roman" panose="02020603050405020304" pitchFamily="18" charset="0"/>
              </a:rPr>
              <a:t>  </a:t>
            </a:r>
            <a:r>
              <a:rPr lang="sr-Latn-CS" altLang="sr-Latn-RS" sz="2400" dirty="0">
                <a:latin typeface="Times New Roman" panose="02020603050405020304" pitchFamily="18" charset="0"/>
              </a:rPr>
              <a:t>m</a:t>
            </a:r>
            <a:r>
              <a:rPr lang="en-GB" altLang="sr-Latn-RS" sz="2400" dirty="0" err="1">
                <a:latin typeface="Times New Roman" panose="02020603050405020304" pitchFamily="18" charset="0"/>
              </a:rPr>
              <a:t>argo</a:t>
            </a:r>
            <a:r>
              <a:rPr lang="en-GB" altLang="sr-Latn-RS" sz="2400" dirty="0">
                <a:latin typeface="Times New Roman" panose="02020603050405020304" pitchFamily="18" charset="0"/>
              </a:rPr>
              <a:t> </a:t>
            </a:r>
            <a:r>
              <a:rPr lang="sr-Latn-CS" altLang="sr-Latn-RS" sz="2400" dirty="0" err="1">
                <a:latin typeface="Times New Roman" panose="02020603050405020304" pitchFamily="18" charset="0"/>
              </a:rPr>
              <a:t>infraorbitalis</a:t>
            </a:r>
            <a:br>
              <a:rPr lang="en-GB" altLang="sr-Latn-RS" sz="2400" dirty="0">
                <a:latin typeface="Times New Roman" panose="02020603050405020304" pitchFamily="18" charset="0"/>
              </a:rPr>
            </a:br>
            <a:r>
              <a:rPr lang="en-GB" altLang="sr-Latn-RS" sz="2400" dirty="0">
                <a:latin typeface="Times New Roman" panose="02020603050405020304" pitchFamily="18" charset="0"/>
              </a:rPr>
              <a:t>- </a:t>
            </a:r>
            <a:r>
              <a:rPr lang="en-GB" altLang="sr-Latn-RS" sz="2400" dirty="0">
                <a:solidFill>
                  <a:srgbClr val="0000FF"/>
                </a:solidFill>
                <a:latin typeface="Times New Roman" panose="02020603050405020304" pitchFamily="18" charset="0"/>
              </a:rPr>
              <a:t>lateral border </a:t>
            </a:r>
            <a:r>
              <a:rPr lang="sr-Latn-CS" altLang="sr-Latn-RS" sz="2400" dirty="0">
                <a:latin typeface="Times New Roman" panose="02020603050405020304" pitchFamily="18" charset="0"/>
              </a:rPr>
              <a:t>– </a:t>
            </a:r>
            <a:br>
              <a:rPr lang="en-GB" altLang="sr-Latn-RS" sz="2400" dirty="0">
                <a:latin typeface="Times New Roman" panose="02020603050405020304" pitchFamily="18" charset="0"/>
              </a:rPr>
            </a:br>
            <a:r>
              <a:rPr lang="en-GB" altLang="sr-Latn-RS" sz="2400" dirty="0">
                <a:latin typeface="Times New Roman" panose="02020603050405020304" pitchFamily="18" charset="0"/>
              </a:rPr>
              <a:t>  forms </a:t>
            </a:r>
            <a:r>
              <a:rPr lang="sr-Latn-CS" altLang="sr-Latn-RS" sz="2400" dirty="0" err="1">
                <a:latin typeface="Times New Roman" panose="02020603050405020304" pitchFamily="18" charset="0"/>
              </a:rPr>
              <a:t>fissura</a:t>
            </a:r>
            <a:r>
              <a:rPr lang="sr-Latn-CS" altLang="sr-Latn-RS" sz="2400" dirty="0">
                <a:latin typeface="Times New Roman" panose="02020603050405020304" pitchFamily="18" charset="0"/>
              </a:rPr>
              <a:t> </a:t>
            </a:r>
            <a:r>
              <a:rPr lang="sr-Latn-CS" altLang="sr-Latn-RS" sz="2400" dirty="0" err="1">
                <a:latin typeface="Times New Roman" panose="02020603050405020304" pitchFamily="18" charset="0"/>
              </a:rPr>
              <a:t>orbitalis</a:t>
            </a:r>
            <a:r>
              <a:rPr lang="sr-Latn-CS" altLang="sr-Latn-RS" sz="2400" dirty="0">
                <a:latin typeface="Times New Roman" panose="02020603050405020304" pitchFamily="18" charset="0"/>
              </a:rPr>
              <a:t> </a:t>
            </a:r>
            <a:r>
              <a:rPr lang="sr-Latn-CS" altLang="sr-Latn-RS" sz="2400" dirty="0" err="1">
                <a:latin typeface="Times New Roman" panose="02020603050405020304" pitchFamily="18" charset="0"/>
              </a:rPr>
              <a:t>inferior</a:t>
            </a:r>
            <a:br>
              <a:rPr lang="en-GB" altLang="sr-Latn-RS" sz="2400" dirty="0">
                <a:latin typeface="Times New Roman" panose="02020603050405020304" pitchFamily="18" charset="0"/>
              </a:rPr>
            </a:br>
            <a:r>
              <a:rPr lang="en-GB" altLang="sr-Latn-RS" sz="2400" dirty="0">
                <a:latin typeface="Times New Roman" panose="02020603050405020304" pitchFamily="18" charset="0"/>
              </a:rPr>
              <a:t>  with greater wings of sphenoid</a:t>
            </a:r>
            <a:br>
              <a:rPr lang="en-GB" altLang="sr-Latn-RS" sz="2400" dirty="0">
                <a:latin typeface="Times New Roman" panose="02020603050405020304" pitchFamily="18" charset="0"/>
              </a:rPr>
            </a:br>
            <a:r>
              <a:rPr lang="en-GB" altLang="sr-Latn-RS" sz="2400" dirty="0">
                <a:latin typeface="Times New Roman" panose="02020603050405020304" pitchFamily="18" charset="0"/>
              </a:rPr>
              <a:t>  bone and zygomatic bone </a:t>
            </a:r>
            <a:br>
              <a:rPr lang="en-GB" altLang="sr-Latn-RS" sz="2400" dirty="0">
                <a:latin typeface="Times New Roman" panose="02020603050405020304" pitchFamily="18" charset="0"/>
              </a:rPr>
            </a:br>
            <a:r>
              <a:rPr lang="en-GB" altLang="sr-Latn-RS" sz="2400" dirty="0">
                <a:latin typeface="Times New Roman" panose="02020603050405020304" pitchFamily="18" charset="0"/>
              </a:rPr>
              <a:t>- </a:t>
            </a:r>
            <a:r>
              <a:rPr lang="en-GB" altLang="sr-Latn-RS" sz="2400" dirty="0">
                <a:solidFill>
                  <a:srgbClr val="0000FF"/>
                </a:solidFill>
                <a:latin typeface="Times New Roman" panose="02020603050405020304" pitchFamily="18" charset="0"/>
              </a:rPr>
              <a:t>medial border</a:t>
            </a:r>
            <a:endParaRPr lang="sr-Latn-CS" altLang="sr-Latn-RS" sz="2400" dirty="0">
              <a:solidFill>
                <a:srgbClr val="0000FF"/>
              </a:solidFill>
              <a:latin typeface="Times New Roman" panose="02020603050405020304" pitchFamily="18" charset="0"/>
            </a:endParaRPr>
          </a:p>
        </p:txBody>
      </p:sp>
      <p:pic>
        <p:nvPicPr>
          <p:cNvPr id="8196" name="Picture 3" descr="D:\My Documents\My Scans\maxilla.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0334" t="10526" r="11990" b="59367"/>
          <a:stretch>
            <a:fillRect/>
          </a:stretch>
        </p:blipFill>
        <p:spPr>
          <a:xfrm>
            <a:off x="4786313" y="1928813"/>
            <a:ext cx="4357687" cy="3205162"/>
          </a:xfrm>
          <a:noFill/>
        </p:spPr>
      </p:pic>
      <p:sp>
        <p:nvSpPr>
          <p:cNvPr id="3" name="Rectangle 2">
            <a:extLst>
              <a:ext uri="{FF2B5EF4-FFF2-40B4-BE49-F238E27FC236}">
                <a16:creationId xmlns:a16="http://schemas.microsoft.com/office/drawing/2014/main" id="{855841EC-EB19-F7EE-FAC2-41ED9CF1E5BA}"/>
              </a:ext>
            </a:extLst>
          </p:cNvPr>
          <p:cNvSpPr>
            <a:spLocks noGrp="1" noRot="1" noChangeArrowheads="1"/>
          </p:cNvSpPr>
          <p:nvPr>
            <p:ph type="title"/>
          </p:nvPr>
        </p:nvSpPr>
        <p:spPr>
          <a:xfrm>
            <a:off x="457200" y="7729"/>
            <a:ext cx="8229600" cy="633412"/>
          </a:xfrm>
        </p:spPr>
        <p:txBody>
          <a:body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a:t>
            </a:r>
            <a:endParaRPr lang="en-US" altLang="sr-Latn-RS" sz="2800" b="1" dirty="0">
              <a:latin typeface="Times New Roman" panose="02020603050405020304" pitchFamily="18" charset="0"/>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39D12-298F-C1D9-E5E1-3FF345B17103}"/>
            </a:ext>
          </a:extLst>
        </p:cNvPr>
        <p:cNvGrpSpPr/>
        <p:nvPr/>
      </p:nvGrpSpPr>
      <p:grpSpPr>
        <a:xfrm>
          <a:off x="0" y="0"/>
          <a:ext cx="0" cy="0"/>
          <a:chOff x="0" y="0"/>
          <a:chExt cx="0" cy="0"/>
        </a:xfrm>
      </p:grpSpPr>
      <p:pic>
        <p:nvPicPr>
          <p:cNvPr id="4" name="Picture 13314">
            <a:extLst>
              <a:ext uri="{FF2B5EF4-FFF2-40B4-BE49-F238E27FC236}">
                <a16:creationId xmlns:a16="http://schemas.microsoft.com/office/drawing/2014/main" id="{02C63AB9-EE8C-1D1B-43F6-56197C0F782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9472" t="9926" r="30972" b="7086"/>
          <a:stretch>
            <a:fillRect/>
          </a:stretch>
        </p:blipFill>
        <p:spPr bwMode="auto">
          <a:xfrm>
            <a:off x="5686883" y="2852936"/>
            <a:ext cx="3456384" cy="32554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Rectangle 3">
            <a:extLst>
              <a:ext uri="{FF2B5EF4-FFF2-40B4-BE49-F238E27FC236}">
                <a16:creationId xmlns:a16="http://schemas.microsoft.com/office/drawing/2014/main" id="{B0F12220-A8DE-1625-A325-67DD52947553}"/>
              </a:ext>
            </a:extLst>
          </p:cNvPr>
          <p:cNvSpPr>
            <a:spLocks noGrp="1" noChangeArrowheads="1"/>
          </p:cNvSpPr>
          <p:nvPr>
            <p:ph idx="1"/>
          </p:nvPr>
        </p:nvSpPr>
        <p:spPr>
          <a:xfrm>
            <a:off x="0" y="476672"/>
            <a:ext cx="8642350" cy="6381328"/>
          </a:xfrm>
        </p:spPr>
        <p:txBody>
          <a:bodyPr/>
          <a:lstStyle/>
          <a:p>
            <a:pPr eaLnBrk="1" hangingPunct="1">
              <a:lnSpc>
                <a:spcPct val="90000"/>
              </a:lnSpc>
            </a:pPr>
            <a:r>
              <a:rPr lang="en-GB" altLang="sr-Latn-RS" sz="2200" b="1" dirty="0">
                <a:latin typeface="Times New Roman" panose="02020603050405020304" pitchFamily="18" charset="0"/>
                <a:cs typeface="Times New Roman" panose="02020603050405020304" pitchFamily="18" charset="0"/>
              </a:rPr>
              <a:t>BODY (</a:t>
            </a:r>
            <a:r>
              <a:rPr lang="sr-Latn-CS" altLang="sr-Latn-RS" sz="2200" b="1" dirty="0">
                <a:latin typeface="Times New Roman" panose="02020603050405020304" pitchFamily="18" charset="0"/>
                <a:cs typeface="Times New Roman" panose="02020603050405020304" pitchFamily="18" charset="0"/>
              </a:rPr>
              <a:t>CORPUS MAXILLAE</a:t>
            </a:r>
            <a:r>
              <a:rPr lang="en-GB" altLang="sr-Latn-RS" sz="2200" b="1" dirty="0">
                <a:latin typeface="Times New Roman" panose="02020603050405020304" pitchFamily="18" charset="0"/>
                <a:cs typeface="Times New Roman" panose="02020603050405020304" pitchFamily="18" charset="0"/>
              </a:rPr>
              <a:t>)</a:t>
            </a:r>
            <a:endParaRPr lang="en-GB" altLang="sr-Latn-RS" sz="1000" b="1"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000" dirty="0">
                <a:solidFill>
                  <a:srgbClr val="FF0000"/>
                </a:solidFill>
                <a:latin typeface="Times New Roman" panose="02020603050405020304" pitchFamily="18" charset="0"/>
                <a:cs typeface="Times New Roman" panose="02020603050405020304" pitchFamily="18" charset="0"/>
              </a:rPr>
              <a:t>Base or Medial or Nasal </a:t>
            </a:r>
            <a:r>
              <a:rPr lang="en-GB" altLang="sr-Latn-RS" sz="2000" dirty="0" err="1">
                <a:solidFill>
                  <a:srgbClr val="FF0000"/>
                </a:solidFill>
                <a:latin typeface="Times New Roman" panose="02020603050405020304" pitchFamily="18" charset="0"/>
                <a:cs typeface="Times New Roman" panose="02020603050405020304" pitchFamily="18" charset="0"/>
              </a:rPr>
              <a:t>Suraface</a:t>
            </a:r>
            <a:r>
              <a:rPr lang="en-GB" altLang="sr-Latn-RS" sz="2000" dirty="0">
                <a:solidFill>
                  <a:srgbClr val="FF0000"/>
                </a:solidFill>
                <a:latin typeface="Times New Roman" panose="02020603050405020304" pitchFamily="18" charset="0"/>
                <a:cs typeface="Times New Roman" panose="02020603050405020304" pitchFamily="18" charset="0"/>
              </a:rPr>
              <a:t> (Facies</a:t>
            </a:r>
            <a:r>
              <a:rPr lang="sr-Latn-CS" altLang="sr-Latn-RS" sz="2000" dirty="0">
                <a:solidFill>
                  <a:srgbClr val="FF0000"/>
                </a:solidFill>
                <a:latin typeface="Times New Roman" panose="02020603050405020304" pitchFamily="18" charset="0"/>
                <a:cs typeface="Times New Roman" panose="02020603050405020304" pitchFamily="18" charset="0"/>
              </a:rPr>
              <a:t> </a:t>
            </a:r>
            <a:r>
              <a:rPr lang="sr-Latn-CS" altLang="sr-Latn-RS" sz="2000" dirty="0" err="1">
                <a:solidFill>
                  <a:srgbClr val="FF0000"/>
                </a:solidFill>
                <a:latin typeface="Times New Roman" panose="02020603050405020304" pitchFamily="18" charset="0"/>
                <a:cs typeface="Times New Roman" panose="02020603050405020304" pitchFamily="18" charset="0"/>
              </a:rPr>
              <a:t>nasalis</a:t>
            </a:r>
            <a:r>
              <a:rPr lang="en-GB" altLang="sr-Latn-RS" sz="2000" dirty="0">
                <a:solidFill>
                  <a:srgbClr val="FF0000"/>
                </a:solidFill>
                <a:latin typeface="Times New Roman" panose="02020603050405020304" pitchFamily="18" charset="0"/>
                <a:cs typeface="Times New Roman" panose="02020603050405020304" pitchFamily="18" charset="0"/>
              </a:rPr>
              <a:t>)</a:t>
            </a:r>
            <a:r>
              <a:rPr lang="sr-Latn-CS"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there is the big opening  </a:t>
            </a: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hiatus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maxillaris</a:t>
            </a:r>
            <a:r>
              <a:rPr lang="en-GB" altLang="sr-Latn-RS" sz="2000" dirty="0">
                <a:latin typeface="Times New Roman" panose="02020603050405020304" pitchFamily="18" charset="0"/>
                <a:cs typeface="Times New Roman" panose="02020603050405020304" pitchFamily="18" charset="0"/>
              </a:rPr>
              <a:t> – </a:t>
            </a:r>
            <a:r>
              <a:rPr lang="en-GB" altLang="sr-Latn-RS" sz="1800" dirty="0">
                <a:latin typeface="Times New Roman" panose="02020603050405020304" pitchFamily="18" charset="0"/>
                <a:cs typeface="Times New Roman" panose="02020603050405020304" pitchFamily="18" charset="0"/>
              </a:rPr>
              <a:t>that is the big opening of maxillary paranasal sinus located inside the body of maxilla;</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in an articulated skull this hiatus is almost closed by the process of adjacent bones (ethmoid, palatine and inferior nasal concha) and </a:t>
            </a:r>
            <a:r>
              <a:rPr lang="en-GB" altLang="sr-Latn-RS" sz="1800" dirty="0" err="1">
                <a:latin typeface="Times New Roman" panose="02020603050405020304" pitchFamily="18" charset="0"/>
                <a:cs typeface="Times New Roman" panose="02020603050405020304" pitchFamily="18" charset="0"/>
              </a:rPr>
              <a:t>shrinked</a:t>
            </a:r>
            <a:r>
              <a:rPr lang="en-GB" altLang="sr-Latn-RS" sz="1800" dirty="0">
                <a:latin typeface="Times New Roman" panose="02020603050405020304" pitchFamily="18" charset="0"/>
                <a:cs typeface="Times New Roman" panose="02020603050405020304" pitchFamily="18" charset="0"/>
              </a:rPr>
              <a:t> to one small opening</a:t>
            </a:r>
            <a:br>
              <a:rPr lang="en-GB" altLang="sr-Latn-RS" sz="18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sulcus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lacrimalis</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(lacrimal groove) – </a:t>
            </a:r>
            <a:r>
              <a:rPr lang="en-GB" altLang="sr-Latn-RS" sz="1800" dirty="0">
                <a:latin typeface="Times New Roman" panose="02020603050405020304" pitchFamily="18" charset="0"/>
                <a:cs typeface="Times New Roman" panose="02020603050405020304" pitchFamily="18" charset="0"/>
              </a:rPr>
              <a:t>in front of hiatus </a:t>
            </a:r>
            <a:r>
              <a:rPr lang="en-GB" altLang="sr-Latn-RS" sz="1800" dirty="0" err="1">
                <a:latin typeface="Times New Roman" panose="02020603050405020304" pitchFamily="18" charset="0"/>
                <a:cs typeface="Times New Roman" panose="02020603050405020304" pitchFamily="18" charset="0"/>
              </a:rPr>
              <a:t>maxillaris</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*with the sulcus </a:t>
            </a:r>
            <a:r>
              <a:rPr lang="en-GB" altLang="sr-Latn-RS" sz="1800" dirty="0" err="1">
                <a:latin typeface="Times New Roman" panose="02020603050405020304" pitchFamily="18" charset="0"/>
                <a:cs typeface="Times New Roman" panose="02020603050405020304" pitchFamily="18" charset="0"/>
              </a:rPr>
              <a:t>lacrimalis</a:t>
            </a:r>
            <a:r>
              <a:rPr lang="en-GB" altLang="sr-Latn-RS" sz="1800" dirty="0">
                <a:latin typeface="Times New Roman" panose="02020603050405020304" pitchFamily="18" charset="0"/>
                <a:cs typeface="Times New Roman" panose="02020603050405020304" pitchFamily="18" charset="0"/>
              </a:rPr>
              <a:t> of lacrimal bone and sulcus </a:t>
            </a:r>
            <a:r>
              <a:rPr lang="en-GB" altLang="sr-Latn-RS" sz="1800" dirty="0" err="1">
                <a:latin typeface="Times New Roman" panose="02020603050405020304" pitchFamily="18" charset="0"/>
                <a:cs typeface="Times New Roman" panose="02020603050405020304" pitchFamily="18" charset="0"/>
              </a:rPr>
              <a:t>larimalis</a:t>
            </a:r>
            <a:r>
              <a:rPr lang="en-GB" altLang="sr-Latn-RS" sz="1800" dirty="0">
                <a:latin typeface="Times New Roman" panose="02020603050405020304" pitchFamily="18" charset="0"/>
                <a:cs typeface="Times New Roman" panose="02020603050405020304" pitchFamily="18" charset="0"/>
              </a:rPr>
              <a:t> of inferior nasal</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concha (which are the bones that articulate at this level with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maxilla) forms </a:t>
            </a:r>
            <a:r>
              <a:rPr lang="en-GB" altLang="sr-Latn-RS" sz="2000" dirty="0">
                <a:latin typeface="Times New Roman" panose="02020603050405020304" pitchFamily="18" charset="0"/>
                <a:cs typeface="Times New Roman" panose="02020603050405020304" pitchFamily="18" charset="0"/>
              </a:rPr>
              <a:t>canalis </a:t>
            </a:r>
            <a:r>
              <a:rPr lang="en-GB" altLang="sr-Latn-RS" sz="2000" dirty="0" err="1">
                <a:latin typeface="Times New Roman" panose="02020603050405020304" pitchFamily="18" charset="0"/>
                <a:cs typeface="Times New Roman" panose="02020603050405020304" pitchFamily="18" charset="0"/>
              </a:rPr>
              <a:t>nasolacrimalis</a:t>
            </a:r>
            <a:r>
              <a:rPr lang="en-GB" altLang="sr-Latn-RS" sz="2000" dirty="0">
                <a:latin typeface="Times New Roman" panose="02020603050405020304" pitchFamily="18" charset="0"/>
                <a:cs typeface="Times New Roman" panose="02020603050405020304" pitchFamily="18" charset="0"/>
              </a:rPr>
              <a:t> </a:t>
            </a:r>
            <a:r>
              <a:rPr lang="en-GB" altLang="sr-Latn-RS" sz="1800" dirty="0">
                <a:latin typeface="Times New Roman" panose="02020603050405020304" pitchFamily="18" charset="0"/>
                <a:cs typeface="Times New Roman" panose="02020603050405020304" pitchFamily="18" charset="0"/>
              </a:rPr>
              <a:t>for the</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passage of membranous </a:t>
            </a:r>
            <a:r>
              <a:rPr lang="en-GB" altLang="sr-Latn-RS" sz="2000" dirty="0">
                <a:latin typeface="Times New Roman" panose="02020603050405020304" pitchFamily="18" charset="0"/>
                <a:cs typeface="Times New Roman" panose="02020603050405020304" pitchFamily="18" charset="0"/>
              </a:rPr>
              <a:t>ductus </a:t>
            </a:r>
            <a:r>
              <a:rPr lang="en-GB" altLang="sr-Latn-RS" sz="2000" dirty="0" err="1">
                <a:latin typeface="Times New Roman" panose="02020603050405020304" pitchFamily="18" charset="0"/>
                <a:cs typeface="Times New Roman" panose="02020603050405020304" pitchFamily="18" charset="0"/>
              </a:rPr>
              <a:t>nasolacrimalis</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that transports tears from the </a:t>
            </a:r>
            <a:r>
              <a:rPr lang="en-GB" altLang="sr-Latn-RS" sz="1800" dirty="0" err="1">
                <a:latin typeface="Times New Roman" panose="02020603050405020304" pitchFamily="18" charset="0"/>
                <a:cs typeface="Times New Roman" panose="02020603050405020304" pitchFamily="18" charset="0"/>
              </a:rPr>
              <a:t>lacirmal</a:t>
            </a:r>
            <a:r>
              <a:rPr lang="en-GB" altLang="sr-Latn-RS" sz="1800" dirty="0">
                <a:latin typeface="Times New Roman" panose="02020603050405020304" pitchFamily="18" charset="0"/>
                <a:cs typeface="Times New Roman" panose="02020603050405020304" pitchFamily="18" charset="0"/>
              </a:rPr>
              <a:t> sac to</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the inferior nasal meatus</a:t>
            </a:r>
            <a:br>
              <a:rPr lang="en-GB" altLang="sr-Latn-RS" sz="18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crista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conchalis</a:t>
            </a:r>
            <a:r>
              <a:rPr lang="en-GB" altLang="sr-Latn-RS" sz="2000" dirty="0">
                <a:latin typeface="Times New Roman" panose="02020603050405020304" pitchFamily="18" charset="0"/>
                <a:cs typeface="Times New Roman" panose="02020603050405020304" pitchFamily="18" charset="0"/>
              </a:rPr>
              <a:t> (</a:t>
            </a:r>
            <a:r>
              <a:rPr lang="en-GB" altLang="sr-Latn-RS" sz="2000" dirty="0" err="1">
                <a:latin typeface="Times New Roman" panose="02020603050405020304" pitchFamily="18" charset="0"/>
                <a:cs typeface="Times New Roman" panose="02020603050405020304" pitchFamily="18" charset="0"/>
              </a:rPr>
              <a:t>conchal</a:t>
            </a:r>
            <a:r>
              <a:rPr lang="en-GB" altLang="sr-Latn-RS" sz="2000" dirty="0">
                <a:latin typeface="Times New Roman" panose="02020603050405020304" pitchFamily="18" charset="0"/>
                <a:cs typeface="Times New Roman" panose="02020603050405020304" pitchFamily="18" charset="0"/>
              </a:rPr>
              <a:t> crest)</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1800" dirty="0">
                <a:latin typeface="Times New Roman" panose="02020603050405020304" pitchFamily="18" charset="0"/>
                <a:cs typeface="Times New Roman" panose="02020603050405020304" pitchFamily="18" charset="0"/>
              </a:rPr>
              <a:t>in front of sulcus </a:t>
            </a:r>
            <a:r>
              <a:rPr lang="en-GB" altLang="sr-Latn-RS" sz="1800" dirty="0" err="1">
                <a:latin typeface="Times New Roman" panose="02020603050405020304" pitchFamily="18" charset="0"/>
                <a:cs typeface="Times New Roman" panose="02020603050405020304" pitchFamily="18" charset="0"/>
              </a:rPr>
              <a:t>lacrimalis</a:t>
            </a:r>
            <a:r>
              <a:rPr lang="en-GB" altLang="sr-Latn-RS" sz="1800" dirty="0">
                <a:latin typeface="Times New Roman" panose="02020603050405020304" pitchFamily="18" charset="0"/>
                <a:cs typeface="Times New Roman" panose="02020603050405020304" pitchFamily="18" charset="0"/>
              </a:rPr>
              <a:t> for the articulation</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with anterior part of inferior nasal concha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sulcus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palatinus</a:t>
            </a:r>
            <a:r>
              <a:rPr lang="sr-Latn-CS" altLang="sr-Latn-RS" sz="2000" dirty="0">
                <a:latin typeface="Times New Roman" panose="02020603050405020304" pitchFamily="18" charset="0"/>
                <a:cs typeface="Times New Roman" panose="02020603050405020304" pitchFamily="18" charset="0"/>
              </a:rPr>
              <a:t> major</a:t>
            </a:r>
            <a:r>
              <a:rPr lang="en-GB" altLang="sr-Latn-RS" sz="2000" dirty="0">
                <a:latin typeface="Times New Roman" panose="02020603050405020304" pitchFamily="18" charset="0"/>
                <a:cs typeface="Times New Roman" panose="02020603050405020304" pitchFamily="18" charset="0"/>
              </a:rPr>
              <a:t> – </a:t>
            </a:r>
            <a:r>
              <a:rPr lang="en-GB" altLang="sr-Latn-RS" sz="1800" dirty="0">
                <a:latin typeface="Times New Roman" panose="02020603050405020304" pitchFamily="18" charset="0"/>
                <a:cs typeface="Times New Roman" panose="02020603050405020304" pitchFamily="18" charset="0"/>
              </a:rPr>
              <a:t>behind the hiatus </a:t>
            </a:r>
            <a:r>
              <a:rPr lang="en-GB" altLang="sr-Latn-RS" sz="1800" dirty="0" err="1">
                <a:latin typeface="Times New Roman" panose="02020603050405020304" pitchFamily="18" charset="0"/>
                <a:cs typeface="Times New Roman" panose="02020603050405020304" pitchFamily="18" charset="0"/>
              </a:rPr>
              <a:t>lacrimalis</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*with the sulcus </a:t>
            </a:r>
            <a:r>
              <a:rPr lang="en-GB" altLang="sr-Latn-RS" sz="1800" dirty="0" err="1">
                <a:latin typeface="Times New Roman" panose="02020603050405020304" pitchFamily="18" charset="0"/>
                <a:cs typeface="Times New Roman" panose="02020603050405020304" pitchFamily="18" charset="0"/>
              </a:rPr>
              <a:t>palatinus</a:t>
            </a:r>
            <a:r>
              <a:rPr lang="en-GB" altLang="sr-Latn-RS" sz="1800" dirty="0">
                <a:latin typeface="Times New Roman" panose="02020603050405020304" pitchFamily="18" charset="0"/>
                <a:cs typeface="Times New Roman" panose="02020603050405020304" pitchFamily="18" charset="0"/>
              </a:rPr>
              <a:t> major of the  vertical plate</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of palatine bone forms </a:t>
            </a:r>
            <a:r>
              <a:rPr lang="en-GB" altLang="sr-Latn-RS" sz="2000" dirty="0">
                <a:latin typeface="Times New Roman" panose="02020603050405020304" pitchFamily="18" charset="0"/>
                <a:cs typeface="Times New Roman" panose="02020603050405020304" pitchFamily="18" charset="0"/>
              </a:rPr>
              <a:t>canalis </a:t>
            </a:r>
            <a:r>
              <a:rPr lang="en-GB" altLang="sr-Latn-RS" sz="2000" dirty="0" err="1">
                <a:latin typeface="Times New Roman" panose="02020603050405020304" pitchFamily="18" charset="0"/>
                <a:cs typeface="Times New Roman" panose="02020603050405020304" pitchFamily="18" charset="0"/>
              </a:rPr>
              <a:t>palatinus</a:t>
            </a:r>
            <a:r>
              <a:rPr lang="en-GB" altLang="sr-Latn-RS" sz="2000" dirty="0">
                <a:latin typeface="Times New Roman" panose="02020603050405020304" pitchFamily="18" charset="0"/>
                <a:cs typeface="Times New Roman" panose="02020603050405020304" pitchFamily="18" charset="0"/>
              </a:rPr>
              <a:t> major </a:t>
            </a:r>
            <a:r>
              <a:rPr lang="en-GB" altLang="sr-Latn-RS" sz="1800" dirty="0">
                <a:latin typeface="Times New Roman" panose="02020603050405020304" pitchFamily="18" charset="0"/>
                <a:cs typeface="Times New Roman" panose="02020603050405020304" pitchFamily="18" charset="0"/>
              </a:rPr>
              <a:t>for the</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passage of a. </a:t>
            </a:r>
            <a:r>
              <a:rPr lang="en-GB" altLang="sr-Latn-RS" sz="1800" dirty="0" err="1">
                <a:latin typeface="Times New Roman" panose="02020603050405020304" pitchFamily="18" charset="0"/>
                <a:cs typeface="Times New Roman" panose="02020603050405020304" pitchFamily="18" charset="0"/>
              </a:rPr>
              <a:t>palatina</a:t>
            </a:r>
            <a:r>
              <a:rPr lang="en-GB" altLang="sr-Latn-RS" sz="1800" dirty="0">
                <a:latin typeface="Times New Roman" panose="02020603050405020304" pitchFamily="18" charset="0"/>
                <a:cs typeface="Times New Roman" panose="02020603050405020304" pitchFamily="18" charset="0"/>
              </a:rPr>
              <a:t> </a:t>
            </a:r>
            <a:r>
              <a:rPr lang="en-GB" altLang="sr-Latn-RS" sz="1800" dirty="0" err="1">
                <a:latin typeface="Times New Roman" panose="02020603050405020304" pitchFamily="18" charset="0"/>
                <a:cs typeface="Times New Roman" panose="02020603050405020304" pitchFamily="18" charset="0"/>
              </a:rPr>
              <a:t>descendens</a:t>
            </a:r>
            <a:r>
              <a:rPr lang="en-GB" altLang="sr-Latn-RS" sz="1800" dirty="0">
                <a:latin typeface="Times New Roman" panose="02020603050405020304" pitchFamily="18" charset="0"/>
                <a:cs typeface="Times New Roman" panose="02020603050405020304" pitchFamily="18" charset="0"/>
              </a:rPr>
              <a:t> and its branches for the</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hard and soft plate (a. </a:t>
            </a:r>
            <a:r>
              <a:rPr lang="en-GB" altLang="sr-Latn-RS" sz="1800" dirty="0" err="1">
                <a:latin typeface="Times New Roman" panose="02020603050405020304" pitchFamily="18" charset="0"/>
                <a:cs typeface="Times New Roman" panose="02020603050405020304" pitchFamily="18" charset="0"/>
              </a:rPr>
              <a:t>palatina</a:t>
            </a:r>
            <a:r>
              <a:rPr lang="en-GB" altLang="sr-Latn-RS" sz="1800" dirty="0">
                <a:latin typeface="Times New Roman" panose="02020603050405020304" pitchFamily="18" charset="0"/>
                <a:cs typeface="Times New Roman" panose="02020603050405020304" pitchFamily="18" charset="0"/>
              </a:rPr>
              <a:t> major and minor) and </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nerves for hard and soft plates (n. </a:t>
            </a:r>
            <a:r>
              <a:rPr lang="en-GB" altLang="sr-Latn-RS" sz="1800" dirty="0" err="1">
                <a:latin typeface="Times New Roman" panose="02020603050405020304" pitchFamily="18" charset="0"/>
                <a:cs typeface="Times New Roman" panose="02020603050405020304" pitchFamily="18" charset="0"/>
              </a:rPr>
              <a:t>palatinus</a:t>
            </a:r>
            <a:r>
              <a:rPr lang="en-GB" altLang="sr-Latn-RS" sz="1800" dirty="0">
                <a:latin typeface="Times New Roman" panose="02020603050405020304" pitchFamily="18" charset="0"/>
                <a:cs typeface="Times New Roman" panose="02020603050405020304" pitchFamily="18" charset="0"/>
              </a:rPr>
              <a:t> major and minor)</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celulae</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ethmoidales</a:t>
            </a:r>
            <a:r>
              <a:rPr lang="en-GB" altLang="sr-Latn-RS" sz="2000" dirty="0">
                <a:latin typeface="Times New Roman" panose="02020603050405020304" pitchFamily="18" charset="0"/>
                <a:cs typeface="Times New Roman" panose="02020603050405020304" pitchFamily="18" charset="0"/>
              </a:rPr>
              <a:t> – </a:t>
            </a:r>
            <a:r>
              <a:rPr lang="en-GB" altLang="sr-Latn-RS" sz="1800" dirty="0">
                <a:latin typeface="Times New Roman" panose="02020603050405020304" pitchFamily="18" charset="0"/>
                <a:cs typeface="Times New Roman" panose="02020603050405020304" pitchFamily="18" charset="0"/>
              </a:rPr>
              <a:t>superior</a:t>
            </a:r>
            <a:r>
              <a:rPr lang="sr-Latn-CS" altLang="sr-Latn-RS" sz="1800" dirty="0">
                <a:latin typeface="Times New Roman" panose="02020603050405020304" pitchFamily="18" charset="0"/>
                <a:cs typeface="Times New Roman" panose="02020603050405020304" pitchFamily="18" charset="0"/>
              </a:rPr>
              <a:t> </a:t>
            </a:r>
            <a:r>
              <a:rPr lang="en-GB" altLang="sr-Latn-RS" sz="1800" dirty="0">
                <a:latin typeface="Times New Roman" panose="02020603050405020304" pitchFamily="18" charset="0"/>
                <a:cs typeface="Times New Roman" panose="02020603050405020304" pitchFamily="18" charset="0"/>
              </a:rPr>
              <a:t>to hiatus </a:t>
            </a:r>
            <a:r>
              <a:rPr lang="en-GB" altLang="sr-Latn-RS" sz="1800" dirty="0" err="1">
                <a:latin typeface="Times New Roman" panose="02020603050405020304" pitchFamily="18" charset="0"/>
                <a:cs typeface="Times New Roman" panose="02020603050405020304" pitchFamily="18" charset="0"/>
              </a:rPr>
              <a:t>maxillaris</a:t>
            </a:r>
            <a:r>
              <a:rPr lang="en-GB" altLang="sr-Latn-RS" sz="1800" dirty="0">
                <a:latin typeface="Times New Roman" panose="02020603050405020304" pitchFamily="18" charset="0"/>
                <a:cs typeface="Times New Roman" panose="02020603050405020304" pitchFamily="18" charset="0"/>
              </a:rPr>
              <a:t>; articulates with the labyrinth of</a:t>
            </a:r>
            <a:br>
              <a:rPr lang="en-GB" altLang="sr-Latn-RS" sz="1800"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  ethmoid bone and forms the part of ethmoidal paranasal sinus</a:t>
            </a:r>
            <a:endParaRPr lang="en-US" altLang="sr-Latn-RS" sz="1800" dirty="0">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4D3E464C-C46A-C69C-DF8E-22D513E2AFDB}"/>
              </a:ext>
            </a:extLst>
          </p:cNvPr>
          <p:cNvSpPr>
            <a:spLocks noGrp="1" noRot="1" noChangeArrowheads="1"/>
          </p:cNvSpPr>
          <p:nvPr>
            <p:ph type="title"/>
          </p:nvPr>
        </p:nvSpPr>
        <p:spPr>
          <a:xfrm>
            <a:off x="462430" y="-29857"/>
            <a:ext cx="8229600" cy="633412"/>
          </a:xfrm>
        </p:spPr>
        <p:txBody>
          <a:body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a:t>
            </a:r>
            <a:endParaRPr lang="en-US" altLang="sr-Latn-RS" sz="2800" b="1" dirty="0">
              <a:latin typeface="Times New Roman" panose="02020603050405020304" pitchFamily="18" charset="0"/>
            </a:endParaRPr>
          </a:p>
        </p:txBody>
      </p:sp>
    </p:spTree>
    <p:extLst>
      <p:ext uri="{BB962C8B-B14F-4D97-AF65-F5344CB8AC3E}">
        <p14:creationId xmlns:p14="http://schemas.microsoft.com/office/powerpoint/2010/main" val="187863738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sz="half" idx="1"/>
          </p:nvPr>
        </p:nvSpPr>
        <p:spPr>
          <a:xfrm>
            <a:off x="142875" y="1600200"/>
            <a:ext cx="4786313" cy="4525963"/>
          </a:xfrm>
        </p:spPr>
        <p:txBody>
          <a:bodyPr/>
          <a:lstStyle/>
          <a:p>
            <a:pPr eaLnBrk="1" hangingPunct="1">
              <a:lnSpc>
                <a:spcPct val="90000"/>
              </a:lnSpc>
            </a:pPr>
            <a:r>
              <a:rPr lang="en-GB" altLang="sr-Latn-RS" sz="2400" b="1" dirty="0">
                <a:latin typeface="Times New Roman" panose="02020603050405020304" pitchFamily="18" charset="0"/>
                <a:cs typeface="Times New Roman" panose="02020603050405020304" pitchFamily="18" charset="0"/>
              </a:rPr>
              <a:t>BODY (</a:t>
            </a:r>
            <a:r>
              <a:rPr lang="sr-Latn-CS" altLang="sr-Latn-RS" sz="2400" b="1" dirty="0">
                <a:latin typeface="Times New Roman" panose="02020603050405020304" pitchFamily="18" charset="0"/>
                <a:cs typeface="Times New Roman" panose="02020603050405020304" pitchFamily="18" charset="0"/>
              </a:rPr>
              <a:t>CORPUS MAXILLAE</a:t>
            </a:r>
            <a:r>
              <a:rPr lang="en-GB" altLang="sr-Latn-RS" sz="2400" b="1" dirty="0">
                <a:latin typeface="Times New Roman" panose="02020603050405020304" pitchFamily="18" charset="0"/>
                <a:cs typeface="Times New Roman" panose="02020603050405020304" pitchFamily="18" charset="0"/>
              </a:rPr>
              <a:t>)</a:t>
            </a:r>
            <a:endParaRPr lang="sr-Latn-CS" altLang="sr-Latn-RS" sz="2400" b="1" dirty="0">
              <a:latin typeface="Times New Roman" panose="02020603050405020304" pitchFamily="18" charset="0"/>
              <a:cs typeface="Times New Roman" panose="02020603050405020304" pitchFamily="18" charset="0"/>
            </a:endParaRPr>
          </a:p>
          <a:p>
            <a:pPr eaLnBrk="1" hangingPunct="1">
              <a:lnSpc>
                <a:spcPct val="90000"/>
              </a:lnSpc>
            </a:pPr>
            <a:r>
              <a:rPr lang="sr-Latn-CS" altLang="sr-Latn-RS" sz="2400" b="1" dirty="0">
                <a:solidFill>
                  <a:srgbClr val="FF0000"/>
                </a:solidFill>
                <a:latin typeface="Times New Roman" panose="02020603050405020304" pitchFamily="18" charset="0"/>
                <a:cs typeface="Times New Roman" panose="02020603050405020304" pitchFamily="18" charset="0"/>
              </a:rPr>
              <a:t>F</a:t>
            </a:r>
            <a:r>
              <a:rPr lang="en-GB" altLang="sr-Latn-RS" sz="2400" b="1" dirty="0" err="1">
                <a:solidFill>
                  <a:srgbClr val="FF0000"/>
                </a:solidFill>
                <a:latin typeface="Times New Roman" panose="02020603050405020304" pitchFamily="18" charset="0"/>
                <a:cs typeface="Times New Roman" panose="02020603050405020304" pitchFamily="18" charset="0"/>
              </a:rPr>
              <a:t>acies</a:t>
            </a:r>
            <a:r>
              <a:rPr lang="sr-Latn-CS" altLang="sr-Latn-RS" sz="2400" b="1" dirty="0">
                <a:solidFill>
                  <a:srgbClr val="FF0000"/>
                </a:solidFill>
                <a:latin typeface="Times New Roman" panose="02020603050405020304" pitchFamily="18" charset="0"/>
                <a:cs typeface="Times New Roman" panose="02020603050405020304" pitchFamily="18" charset="0"/>
              </a:rPr>
              <a:t> </a:t>
            </a:r>
            <a:r>
              <a:rPr lang="sr-Latn-CS" altLang="sr-Latn-RS" sz="2400" b="1" dirty="0" err="1">
                <a:solidFill>
                  <a:srgbClr val="FF0000"/>
                </a:solidFill>
                <a:latin typeface="Times New Roman" panose="02020603050405020304" pitchFamily="18" charset="0"/>
                <a:cs typeface="Times New Roman" panose="02020603050405020304" pitchFamily="18" charset="0"/>
              </a:rPr>
              <a:t>nasalis</a:t>
            </a:r>
            <a:r>
              <a:rPr lang="sr-Latn-CS" altLang="sr-Latn-RS" sz="2400" b="1" dirty="0">
                <a:latin typeface="Times New Roman" panose="02020603050405020304" pitchFamily="18" charset="0"/>
                <a:cs typeface="Times New Roman" panose="02020603050405020304" pitchFamily="18" charset="0"/>
              </a:rPr>
              <a:t>: </a:t>
            </a:r>
            <a:br>
              <a:rPr lang="en-GB" altLang="sr-Latn-RS" sz="2400" b="1" dirty="0">
                <a:latin typeface="Times New Roman" panose="02020603050405020304" pitchFamily="18" charset="0"/>
                <a:cs typeface="Times New Roman" panose="02020603050405020304" pitchFamily="18" charset="0"/>
              </a:rPr>
            </a:br>
            <a:r>
              <a:rPr lang="en-GB"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hiatus</a:t>
            </a:r>
            <a:r>
              <a:rPr lang="sr-Latn-CS"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maxillaris</a:t>
            </a:r>
            <a:br>
              <a:rPr lang="en-GB" altLang="sr-Latn-RS" sz="2400" b="1" dirty="0">
                <a:latin typeface="Times New Roman" panose="02020603050405020304" pitchFamily="18" charset="0"/>
                <a:cs typeface="Times New Roman" panose="02020603050405020304" pitchFamily="18" charset="0"/>
              </a:rPr>
            </a:br>
            <a:r>
              <a:rPr lang="en-GB"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sulcus</a:t>
            </a:r>
            <a:r>
              <a:rPr lang="sr-Latn-CS"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lacrimalis</a:t>
            </a:r>
            <a:br>
              <a:rPr lang="en-GB" altLang="sr-Latn-RS" sz="2400" b="1" dirty="0">
                <a:latin typeface="Times New Roman" panose="02020603050405020304" pitchFamily="18" charset="0"/>
                <a:cs typeface="Times New Roman" panose="02020603050405020304" pitchFamily="18" charset="0"/>
              </a:rPr>
            </a:br>
            <a:r>
              <a:rPr lang="en-GB"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crista</a:t>
            </a:r>
            <a:r>
              <a:rPr lang="sr-Latn-CS"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conchalis</a:t>
            </a:r>
            <a:br>
              <a:rPr lang="en-GB" altLang="sr-Latn-RS" sz="2400" b="1" dirty="0">
                <a:latin typeface="Times New Roman" panose="02020603050405020304" pitchFamily="18" charset="0"/>
                <a:cs typeface="Times New Roman" panose="02020603050405020304" pitchFamily="18" charset="0"/>
              </a:rPr>
            </a:br>
            <a:r>
              <a:rPr lang="en-GB"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sulcus</a:t>
            </a:r>
            <a:r>
              <a:rPr lang="sr-Latn-CS"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palatinus</a:t>
            </a:r>
            <a:r>
              <a:rPr lang="sr-Latn-CS" altLang="sr-Latn-RS" sz="2400" b="1" dirty="0">
                <a:latin typeface="Times New Roman" panose="02020603050405020304" pitchFamily="18" charset="0"/>
                <a:cs typeface="Times New Roman" panose="02020603050405020304" pitchFamily="18" charset="0"/>
              </a:rPr>
              <a:t> major</a:t>
            </a:r>
            <a:br>
              <a:rPr lang="en-GB" altLang="sr-Latn-RS" sz="2400" b="1" dirty="0">
                <a:latin typeface="Times New Roman" panose="02020603050405020304" pitchFamily="18" charset="0"/>
                <a:cs typeface="Times New Roman" panose="02020603050405020304" pitchFamily="18" charset="0"/>
              </a:rPr>
            </a:br>
            <a:r>
              <a:rPr lang="en-GB"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celulae</a:t>
            </a:r>
            <a:r>
              <a:rPr lang="sr-Latn-CS"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ethmoidales</a:t>
            </a:r>
            <a:endParaRPr lang="en-US" altLang="sr-Latn-RS" sz="2400" b="1" dirty="0">
              <a:latin typeface="Times New Roman" panose="02020603050405020304" pitchFamily="18" charset="0"/>
              <a:cs typeface="Times New Roman" panose="02020603050405020304" pitchFamily="18" charset="0"/>
            </a:endParaRPr>
          </a:p>
        </p:txBody>
      </p:sp>
      <p:pic>
        <p:nvPicPr>
          <p:cNvPr id="9220" name="Picture 1" descr="D:\My Documents\My Scans\maxilla.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1262" t="44649" r="13844" b="23907"/>
          <a:stretch>
            <a:fillRect/>
          </a:stretch>
        </p:blipFill>
        <p:spPr>
          <a:xfrm>
            <a:off x="5105400" y="2143125"/>
            <a:ext cx="4038600" cy="2998788"/>
          </a:xfrm>
          <a:noFill/>
        </p:spPr>
      </p:pic>
      <p:sp>
        <p:nvSpPr>
          <p:cNvPr id="3" name="Rectangle 2">
            <a:extLst>
              <a:ext uri="{FF2B5EF4-FFF2-40B4-BE49-F238E27FC236}">
                <a16:creationId xmlns:a16="http://schemas.microsoft.com/office/drawing/2014/main" id="{5A90A0C6-34EC-190A-5E4F-94DB0AAD297B}"/>
              </a:ext>
            </a:extLst>
          </p:cNvPr>
          <p:cNvSpPr>
            <a:spLocks noGrp="1" noRot="1" noChangeArrowheads="1"/>
          </p:cNvSpPr>
          <p:nvPr>
            <p:ph type="title"/>
          </p:nvPr>
        </p:nvSpPr>
        <p:spPr>
          <a:xfrm>
            <a:off x="462430" y="-29857"/>
            <a:ext cx="8229600" cy="633412"/>
          </a:xfrm>
        </p:spPr>
        <p:txBody>
          <a:body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a:t>
            </a:r>
            <a:endParaRPr lang="en-US" altLang="sr-Latn-RS" sz="2800" b="1" dirty="0">
              <a:latin typeface="Times New Roman" panose="02020603050405020304" pitchFamily="18" charset="0"/>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3" descr="D:\My Documents\My Scans\maxilla.jpg"/>
          <p:cNvPicPr>
            <a:picLocks noChangeAspect="1" noChangeArrowheads="1"/>
          </p:cNvPicPr>
          <p:nvPr/>
        </p:nvPicPr>
        <p:blipFill>
          <a:blip r:embed="rId2">
            <a:extLst>
              <a:ext uri="{28A0092B-C50C-407E-A947-70E740481C1C}">
                <a14:useLocalDpi xmlns:a14="http://schemas.microsoft.com/office/drawing/2010/main" val="0"/>
              </a:ext>
            </a:extLst>
          </a:blip>
          <a:srcRect l="20334" t="10526" r="11990" b="59367"/>
          <a:stretch>
            <a:fillRect/>
          </a:stretch>
        </p:blipFill>
        <p:spPr bwMode="auto">
          <a:xfrm>
            <a:off x="500063" y="714375"/>
            <a:ext cx="8143875" cy="56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1" descr="D:\My Documents\My Scans\maxilla19.jpg"/>
          <p:cNvPicPr>
            <a:picLocks noChangeAspect="1" noChangeArrowheads="1"/>
          </p:cNvPicPr>
          <p:nvPr/>
        </p:nvPicPr>
        <p:blipFill>
          <a:blip r:embed="rId2">
            <a:extLst>
              <a:ext uri="{28A0092B-C50C-407E-A947-70E740481C1C}">
                <a14:useLocalDpi xmlns:a14="http://schemas.microsoft.com/office/drawing/2010/main" val="0"/>
              </a:ext>
            </a:extLst>
          </a:blip>
          <a:srcRect l="17552" t="15208" r="20334" b="50000"/>
          <a:stretch>
            <a:fillRect/>
          </a:stretch>
        </p:blipFill>
        <p:spPr bwMode="auto">
          <a:xfrm>
            <a:off x="571500" y="571500"/>
            <a:ext cx="828675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p:cNvPicPr>
            <a:picLocks noChangeAspect="1" noChangeArrowheads="1"/>
          </p:cNvPicPr>
          <p:nvPr/>
        </p:nvPicPr>
        <p:blipFill>
          <a:blip r:embed="rId2">
            <a:extLst>
              <a:ext uri="{28A0092B-C50C-407E-A947-70E740481C1C}">
                <a14:useLocalDpi xmlns:a14="http://schemas.microsoft.com/office/drawing/2010/main" val="0"/>
              </a:ext>
            </a:extLst>
          </a:blip>
          <a:srcRect l="8675" r="38170" b="39178"/>
          <a:stretch>
            <a:fillRect/>
          </a:stretch>
        </p:blipFill>
        <p:spPr bwMode="auto">
          <a:xfrm>
            <a:off x="684213" y="0"/>
            <a:ext cx="7777162" cy="667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 descr="D:\My Documents\My Scans\maxilla19.jpg"/>
          <p:cNvPicPr>
            <a:picLocks noChangeAspect="1" noChangeArrowheads="1"/>
          </p:cNvPicPr>
          <p:nvPr/>
        </p:nvPicPr>
        <p:blipFill>
          <a:blip r:embed="rId2">
            <a:extLst>
              <a:ext uri="{28A0092B-C50C-407E-A947-70E740481C1C}">
                <a14:useLocalDpi xmlns:a14="http://schemas.microsoft.com/office/drawing/2010/main" val="0"/>
              </a:ext>
            </a:extLst>
          </a:blip>
          <a:srcRect l="9209" t="54683" r="12917" b="8519"/>
          <a:stretch>
            <a:fillRect/>
          </a:stretch>
        </p:blipFill>
        <p:spPr bwMode="auto">
          <a:xfrm>
            <a:off x="285750" y="500063"/>
            <a:ext cx="8429625"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 descr="D:\My Documents\My Scans\maxilla.jpg"/>
          <p:cNvPicPr>
            <a:picLocks noChangeAspect="1" noChangeArrowheads="1"/>
          </p:cNvPicPr>
          <p:nvPr/>
        </p:nvPicPr>
        <p:blipFill>
          <a:blip r:embed="rId2">
            <a:extLst>
              <a:ext uri="{28A0092B-C50C-407E-A947-70E740481C1C}">
                <a14:useLocalDpi xmlns:a14="http://schemas.microsoft.com/office/drawing/2010/main" val="0"/>
              </a:ext>
            </a:extLst>
          </a:blip>
          <a:srcRect l="21262" t="44649" r="13844" b="23907"/>
          <a:stretch>
            <a:fillRect/>
          </a:stretch>
        </p:blipFill>
        <p:spPr bwMode="auto">
          <a:xfrm>
            <a:off x="285750" y="571500"/>
            <a:ext cx="8429625" cy="59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D:\My Documents\My Scans\maxilla6.jpg"/>
          <p:cNvPicPr>
            <a:picLocks noChangeAspect="1" noChangeArrowheads="1"/>
          </p:cNvPicPr>
          <p:nvPr/>
        </p:nvPicPr>
        <p:blipFill>
          <a:blip r:embed="rId2">
            <a:extLst>
              <a:ext uri="{28A0092B-C50C-407E-A947-70E740481C1C}">
                <a14:useLocalDpi xmlns:a14="http://schemas.microsoft.com/office/drawing/2010/main" val="0"/>
              </a:ext>
            </a:extLst>
          </a:blip>
          <a:srcRect l="18478" t="9187" r="18478" b="55351"/>
          <a:stretch>
            <a:fillRect/>
          </a:stretch>
        </p:blipFill>
        <p:spPr bwMode="auto">
          <a:xfrm>
            <a:off x="500063" y="642938"/>
            <a:ext cx="8143875"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0"/>
            <a:ext cx="8229600" cy="620688"/>
          </a:xfrm>
        </p:spPr>
        <p:txBody>
          <a:bodyPr/>
          <a:lstStyle/>
          <a:p>
            <a:r>
              <a:rPr lang="sr-Latn-RS" b="1" dirty="0">
                <a:latin typeface="Times New Roman" panose="02020603050405020304" pitchFamily="18" charset="0"/>
                <a:cs typeface="Times New Roman" panose="02020603050405020304" pitchFamily="18" charset="0"/>
              </a:rPr>
              <a:t>Sinus maxillaris</a:t>
            </a:r>
          </a:p>
        </p:txBody>
      </p:sp>
      <p:sp>
        <p:nvSpPr>
          <p:cNvPr id="6" name="Content Placeholder 5"/>
          <p:cNvSpPr>
            <a:spLocks noGrp="1"/>
          </p:cNvSpPr>
          <p:nvPr>
            <p:ph sz="half" idx="1"/>
          </p:nvPr>
        </p:nvSpPr>
        <p:spPr>
          <a:xfrm>
            <a:off x="0" y="692696"/>
            <a:ext cx="5292080" cy="3653040"/>
          </a:xfrm>
        </p:spPr>
        <p:txBody>
          <a:bodyPr/>
          <a:lstStyle/>
          <a:p>
            <a:r>
              <a:rPr lang="en-GB" sz="1800" dirty="0">
                <a:latin typeface="Times New Roman" panose="02020603050405020304" pitchFamily="18" charset="0"/>
                <a:cs typeface="Times New Roman" panose="02020603050405020304" pitchFamily="18" charset="0"/>
              </a:rPr>
              <a:t>Thee-sided pyramid in shape with the </a:t>
            </a:r>
            <a:r>
              <a:rPr lang="en-GB" sz="1800" b="1" dirty="0">
                <a:latin typeface="Times New Roman" panose="02020603050405020304" pitchFamily="18" charset="0"/>
                <a:cs typeface="Times New Roman" panose="02020603050405020304" pitchFamily="18" charset="0"/>
              </a:rPr>
              <a:t>base </a:t>
            </a:r>
            <a:r>
              <a:rPr lang="en-GB" sz="1800" dirty="0">
                <a:latin typeface="Times New Roman" panose="02020603050405020304" pitchFamily="18" charset="0"/>
                <a:cs typeface="Times New Roman" panose="02020603050405020304" pitchFamily="18" charset="0"/>
              </a:rPr>
              <a:t>formed by nasal surface (base) of the body of maxilla</a:t>
            </a:r>
            <a:br>
              <a:rPr lang="en-GB" sz="1800" dirty="0">
                <a:latin typeface="Times New Roman" panose="02020603050405020304" pitchFamily="18" charset="0"/>
                <a:cs typeface="Times New Roman" panose="02020603050405020304" pitchFamily="18" charset="0"/>
              </a:rPr>
            </a:br>
            <a:r>
              <a:rPr lang="sr-Latn-RS" sz="2000" b="1" dirty="0" err="1">
                <a:latin typeface="Times New Roman" panose="02020603050405020304" pitchFamily="18" charset="0"/>
                <a:cs typeface="Times New Roman" panose="02020603050405020304" pitchFamily="18" charset="0"/>
              </a:rPr>
              <a:t>Hiatus</a:t>
            </a:r>
            <a:r>
              <a:rPr lang="sr-Latn-RS" sz="2000" b="1" dirty="0">
                <a:latin typeface="Times New Roman" panose="02020603050405020304" pitchFamily="18" charset="0"/>
                <a:cs typeface="Times New Roman" panose="02020603050405020304" pitchFamily="18" charset="0"/>
              </a:rPr>
              <a:t> </a:t>
            </a:r>
            <a:r>
              <a:rPr lang="sr-Latn-RS" sz="2000" b="1" dirty="0" err="1">
                <a:latin typeface="Times New Roman" panose="02020603050405020304" pitchFamily="18" charset="0"/>
                <a:cs typeface="Times New Roman" panose="02020603050405020304" pitchFamily="18" charset="0"/>
              </a:rPr>
              <a:t>maxillaris</a:t>
            </a:r>
            <a:br>
              <a:rPr lang="en-GB" sz="1800" b="1" dirty="0">
                <a:latin typeface="Times New Roman" panose="02020603050405020304" pitchFamily="18" charset="0"/>
                <a:cs typeface="Times New Roman" panose="02020603050405020304" pitchFamily="18" charset="0"/>
              </a:rPr>
            </a:br>
            <a:r>
              <a:rPr lang="en-GB" altLang="sr-Latn-RS" sz="1800" dirty="0">
                <a:latin typeface="Times New Roman" panose="02020603050405020304" pitchFamily="18" charset="0"/>
                <a:cs typeface="Times New Roman" panose="02020603050405020304" pitchFamily="18" charset="0"/>
              </a:rPr>
              <a:t>in an articulated skull this hiatus is almost closed by the process of adjacent bones (ethmoid, palatine and inferior nasal concha) and </a:t>
            </a:r>
            <a:r>
              <a:rPr lang="en-GB" altLang="sr-Latn-RS" sz="1800" dirty="0" err="1">
                <a:latin typeface="Times New Roman" panose="02020603050405020304" pitchFamily="18" charset="0"/>
                <a:cs typeface="Times New Roman" panose="02020603050405020304" pitchFamily="18" charset="0"/>
              </a:rPr>
              <a:t>shrinked</a:t>
            </a:r>
            <a:r>
              <a:rPr lang="en-GB" altLang="sr-Latn-RS" sz="1800" dirty="0">
                <a:latin typeface="Times New Roman" panose="02020603050405020304" pitchFamily="18" charset="0"/>
                <a:cs typeface="Times New Roman" panose="02020603050405020304" pitchFamily="18" charset="0"/>
              </a:rPr>
              <a:t> to upper small opening and the second lower one, closed by the membrane; The processes that close hiatus </a:t>
            </a:r>
            <a:r>
              <a:rPr lang="en-GB" altLang="sr-Latn-RS" sz="1800" dirty="0" err="1">
                <a:latin typeface="Times New Roman" panose="02020603050405020304" pitchFamily="18" charset="0"/>
                <a:cs typeface="Times New Roman" panose="02020603050405020304" pitchFamily="18" charset="0"/>
              </a:rPr>
              <a:t>maxillaris</a:t>
            </a:r>
            <a:r>
              <a:rPr lang="en-GB" altLang="sr-Latn-RS" sz="1800" dirty="0">
                <a:latin typeface="Times New Roman" panose="02020603050405020304" pitchFamily="18" charset="0"/>
                <a:cs typeface="Times New Roman" panose="02020603050405020304" pitchFamily="18" charset="0"/>
              </a:rPr>
              <a:t> are;</a:t>
            </a:r>
            <a:br>
              <a:rPr lang="en-GB" altLang="sr-Latn-RS"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superiorly</a:t>
            </a:r>
            <a:r>
              <a:rPr lang="sr-Cyrl-RS" sz="1800" dirty="0">
                <a:latin typeface="Times New Roman" panose="02020603050405020304" pitchFamily="18" charset="0"/>
                <a:cs typeface="Times New Roman" panose="02020603050405020304" pitchFamily="18" charset="0"/>
              </a:rPr>
              <a:t> - </a:t>
            </a:r>
            <a:r>
              <a:rPr lang="sr-Latn-RS" sz="1800" b="1" i="1" dirty="0">
                <a:latin typeface="Times New Roman" panose="02020603050405020304" pitchFamily="18" charset="0"/>
                <a:cs typeface="Times New Roman" panose="02020603050405020304" pitchFamily="18" charset="0"/>
              </a:rPr>
              <a:t>processus uncinatus ossis ethmoidalis,</a:t>
            </a:r>
            <a:r>
              <a:rPr lang="sr-Latn-RS" sz="1800" dirty="0">
                <a:latin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cs typeface="Times New Roman" panose="02020603050405020304" pitchFamily="18" charset="0"/>
              </a:rPr>
              <a:t>posteriorly</a:t>
            </a:r>
            <a:r>
              <a:rPr lang="sr-Cyrl-RS" sz="1800" dirty="0">
                <a:latin typeface="Times New Roman" panose="02020603050405020304" pitchFamily="18" charset="0"/>
                <a:cs typeface="Times New Roman" panose="02020603050405020304" pitchFamily="18" charset="0"/>
              </a:rPr>
              <a:t> – </a:t>
            </a:r>
            <a:r>
              <a:rPr lang="sr-Latn-RS" sz="1800" b="1" i="1" dirty="0">
                <a:latin typeface="Times New Roman" panose="02020603050405020304" pitchFamily="18" charset="0"/>
                <a:cs typeface="Times New Roman" panose="02020603050405020304" pitchFamily="18" charset="0"/>
              </a:rPr>
              <a:t>processus maxillaris ossis palatini</a:t>
            </a:r>
            <a:r>
              <a:rPr lang="sr-Latn-RS" sz="1800" dirty="0">
                <a:latin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cs typeface="Times New Roman" panose="02020603050405020304" pitchFamily="18" charset="0"/>
              </a:rPr>
              <a:t>inferiorly</a:t>
            </a:r>
            <a:r>
              <a:rPr lang="sr-Cyrl-RS" sz="1800" dirty="0">
                <a:latin typeface="Times New Roman" panose="02020603050405020304" pitchFamily="18" charset="0"/>
                <a:cs typeface="Times New Roman" panose="02020603050405020304" pitchFamily="18" charset="0"/>
              </a:rPr>
              <a:t> – </a:t>
            </a:r>
            <a:r>
              <a:rPr lang="sr-Latn-RS" sz="1800" b="1" i="1" dirty="0">
                <a:latin typeface="Times New Roman" panose="02020603050405020304" pitchFamily="18" charset="0"/>
                <a:cs typeface="Times New Roman" panose="02020603050405020304" pitchFamily="18" charset="0"/>
              </a:rPr>
              <a:t>processus ethmoidalis ossis  conchae </a:t>
            </a:r>
            <a:r>
              <a:rPr lang="sr-Latn-RS" sz="1800" b="1" i="1" dirty="0" err="1">
                <a:latin typeface="Times New Roman" panose="02020603050405020304" pitchFamily="18" charset="0"/>
                <a:cs typeface="Times New Roman" panose="02020603050405020304" pitchFamily="18" charset="0"/>
              </a:rPr>
              <a:t>nasalis</a:t>
            </a:r>
            <a:r>
              <a:rPr lang="sr-Latn-RS" sz="1800" b="1" i="1" dirty="0">
                <a:latin typeface="Times New Roman" panose="02020603050405020304" pitchFamily="18" charset="0"/>
                <a:cs typeface="Times New Roman" panose="02020603050405020304" pitchFamily="18" charset="0"/>
              </a:rPr>
              <a:t> </a:t>
            </a:r>
            <a:r>
              <a:rPr lang="sr-Latn-RS" sz="1800" b="1" i="1" dirty="0" err="1">
                <a:latin typeface="Times New Roman" panose="02020603050405020304" pitchFamily="18" charset="0"/>
                <a:cs typeface="Times New Roman" panose="02020603050405020304" pitchFamily="18" charset="0"/>
              </a:rPr>
              <a:t>inferior</a:t>
            </a:r>
            <a:endParaRPr lang="en-GB" sz="1800" b="1" i="1" dirty="0">
              <a:latin typeface="Times New Roman" panose="02020603050405020304" pitchFamily="18" charset="0"/>
              <a:cs typeface="Times New Roman" panose="02020603050405020304" pitchFamily="18" charset="0"/>
            </a:endParaRPr>
          </a:p>
        </p:txBody>
      </p:sp>
      <p:pic>
        <p:nvPicPr>
          <p:cNvPr id="1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7640" r="37537" b="37549"/>
          <a:stretch>
            <a:fillRect/>
          </a:stretch>
        </p:blipFill>
        <p:spPr bwMode="auto">
          <a:xfrm>
            <a:off x="5270258" y="746198"/>
            <a:ext cx="3873742" cy="359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19D70C4-08EB-1E8B-3F8B-1A741379B5CE}"/>
              </a:ext>
            </a:extLst>
          </p:cNvPr>
          <p:cNvSpPr txBox="1"/>
          <p:nvPr/>
        </p:nvSpPr>
        <p:spPr>
          <a:xfrm>
            <a:off x="350312" y="4427955"/>
            <a:ext cx="8793687" cy="2062103"/>
          </a:xfrm>
          <a:prstGeom prst="rect">
            <a:avLst/>
          </a:prstGeom>
          <a:noFill/>
        </p:spPr>
        <p:txBody>
          <a:bodyPr wrap="square">
            <a:spAutoFit/>
          </a:bodyPr>
          <a:lstStyle/>
          <a:p>
            <a:r>
              <a:rPr lang="en-GB" sz="1800" b="1" dirty="0">
                <a:latin typeface="Times New Roman" panose="02020603050405020304" pitchFamily="18" charset="0"/>
                <a:cs typeface="Times New Roman" panose="02020603050405020304" pitchFamily="18" charset="0"/>
              </a:rPr>
              <a:t>Anterior wall: </a:t>
            </a:r>
            <a:r>
              <a:rPr lang="en-GB" sz="1800" dirty="0">
                <a:latin typeface="Times New Roman" panose="02020603050405020304" pitchFamily="18" charset="0"/>
                <a:cs typeface="Times New Roman" panose="02020603050405020304" pitchFamily="18" charset="0"/>
              </a:rPr>
              <a:t>formed by anterior surface of the body of maxilla</a:t>
            </a:r>
          </a:p>
          <a:p>
            <a:r>
              <a:rPr lang="en-GB" sz="1800" b="1" dirty="0">
                <a:latin typeface="Times New Roman" panose="02020603050405020304" pitchFamily="18" charset="0"/>
                <a:cs typeface="Times New Roman" panose="02020603050405020304" pitchFamily="18" charset="0"/>
              </a:rPr>
              <a:t>Superior wall</a:t>
            </a:r>
            <a:r>
              <a:rPr lang="en-GB" sz="1800" dirty="0">
                <a:latin typeface="Times New Roman" panose="02020603050405020304" pitchFamily="18" charset="0"/>
                <a:cs typeface="Times New Roman" panose="02020603050405020304" pitchFamily="18" charset="0"/>
              </a:rPr>
              <a:t>: formed by orbital surface of the body of maxilla with infraorbital groove and</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canal</a:t>
            </a:r>
            <a:endParaRPr lang="sr-Cyrl-RS" sz="1800" dirty="0">
              <a:latin typeface="Times New Roman" panose="02020603050405020304" pitchFamily="18" charset="0"/>
              <a:cs typeface="Times New Roman" panose="02020603050405020304" pitchFamily="18" charset="0"/>
            </a:endParaRPr>
          </a:p>
          <a:p>
            <a:r>
              <a:rPr lang="en-GB" sz="1800" b="1" dirty="0">
                <a:latin typeface="Times New Roman" panose="02020603050405020304" pitchFamily="18" charset="0"/>
                <a:cs typeface="Times New Roman" panose="02020603050405020304" pitchFamily="18" charset="0"/>
              </a:rPr>
              <a:t>Posterior wall</a:t>
            </a:r>
            <a:r>
              <a:rPr lang="sr-Cyrl-RS" sz="1800" b="1" dirty="0">
                <a:latin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cs typeface="Times New Roman" panose="02020603050405020304" pitchFamily="18" charset="0"/>
              </a:rPr>
              <a:t>formed by infratemporal surface of the body of maxilla with posterior</a:t>
            </a:r>
            <a:br>
              <a:rPr lang="en-GB" sz="1800" dirty="0">
                <a:latin typeface="Times New Roman" panose="02020603050405020304" pitchFamily="18" charset="0"/>
                <a:cs typeface="Times New Roman" panose="02020603050405020304" pitchFamily="18" charset="0"/>
              </a:rPr>
            </a:br>
            <a:r>
              <a:rPr lang="en-GB" sz="1800" dirty="0">
                <a:latin typeface="Times New Roman" panose="02020603050405020304" pitchFamily="18" charset="0"/>
                <a:cs typeface="Times New Roman" panose="02020603050405020304" pitchFamily="18" charset="0"/>
              </a:rPr>
              <a:t>                          alveolar canal for passage of posterior alveolar vessels and nerves</a:t>
            </a:r>
            <a:endParaRPr lang="sr-Cyrl-RS" sz="1800" dirty="0">
              <a:latin typeface="Times New Roman" panose="02020603050405020304" pitchFamily="18" charset="0"/>
              <a:cs typeface="Times New Roman" panose="02020603050405020304" pitchFamily="18" charset="0"/>
            </a:endParaRPr>
          </a:p>
          <a:p>
            <a:r>
              <a:rPr lang="en-GB" sz="1800" b="1" dirty="0">
                <a:latin typeface="Times New Roman" panose="02020603050405020304" pitchFamily="18" charset="0"/>
                <a:cs typeface="Times New Roman" panose="02020603050405020304" pitchFamily="18" charset="0"/>
              </a:rPr>
              <a:t>Floor (inferior border)</a:t>
            </a:r>
            <a:r>
              <a:rPr lang="sr-Cyrl-RS" sz="1800" b="1" dirty="0">
                <a:latin typeface="Times New Roman" panose="02020603050405020304" pitchFamily="18" charset="0"/>
                <a:cs typeface="Times New Roman" panose="02020603050405020304" pitchFamily="18" charset="0"/>
              </a:rPr>
              <a:t>:</a:t>
            </a:r>
            <a:r>
              <a:rPr lang="sr-Cyrl-RS" sz="1800" dirty="0">
                <a:latin typeface="Times New Roman" panose="02020603050405020304" pitchFamily="18" charset="0"/>
                <a:cs typeface="Times New Roman" panose="02020603050405020304" pitchFamily="18" charset="0"/>
              </a:rPr>
              <a:t> </a:t>
            </a:r>
            <a:r>
              <a:rPr lang="en-GB" sz="1800" dirty="0">
                <a:latin typeface="Times New Roman" panose="02020603050405020304" pitchFamily="18" charset="0"/>
                <a:cs typeface="Times New Roman" panose="02020603050405020304" pitchFamily="18" charset="0"/>
              </a:rPr>
              <a:t>formed by alveolar process of maxilla; in contact with the roots of the 1</a:t>
            </a:r>
            <a:r>
              <a:rPr lang="en-GB" sz="1800" baseline="30000" dirty="0">
                <a:latin typeface="Times New Roman" panose="02020603050405020304" pitchFamily="18" charset="0"/>
                <a:cs typeface="Times New Roman" panose="02020603050405020304" pitchFamily="18" charset="0"/>
              </a:rPr>
              <a:t>st</a:t>
            </a:r>
            <a:r>
              <a:rPr lang="en-GB" sz="1800" dirty="0">
                <a:latin typeface="Times New Roman" panose="02020603050405020304" pitchFamily="18" charset="0"/>
                <a:cs typeface="Times New Roman" panose="02020603050405020304" pitchFamily="18" charset="0"/>
              </a:rPr>
              <a:t> and 2</a:t>
            </a:r>
            <a:r>
              <a:rPr lang="en-GB" sz="1800" baseline="30000" dirty="0">
                <a:latin typeface="Times New Roman" panose="02020603050405020304" pitchFamily="18" charset="0"/>
                <a:cs typeface="Times New Roman" panose="02020603050405020304" pitchFamily="18" charset="0"/>
              </a:rPr>
              <a:t>nd</a:t>
            </a:r>
            <a:r>
              <a:rPr lang="en-GB" sz="1800" dirty="0">
                <a:latin typeface="Times New Roman" panose="02020603050405020304" pitchFamily="18" charset="0"/>
                <a:cs typeface="Times New Roman" panose="02020603050405020304" pitchFamily="18" charset="0"/>
              </a:rPr>
              <a:t> molar, and often with the roots of premolars and dens canine tooth</a:t>
            </a:r>
            <a:r>
              <a:rPr lang="sr-Cyrl-RS" sz="2000" dirty="0">
                <a:latin typeface="Times New Roman" panose="02020603050405020304" pitchFamily="18" charset="0"/>
                <a:cs typeface="Times New Roman" panose="02020603050405020304" pitchFamily="18" charset="0"/>
              </a:rPr>
              <a:t>.</a:t>
            </a:r>
            <a:endParaRPr lang="sr-Latn-RS" sz="2000" dirty="0">
              <a:latin typeface="Times New Roman" panose="02020603050405020304" pitchFamily="18" charset="0"/>
              <a:cs typeface="Times New Roman" panose="02020603050405020304" pitchFamily="18" charset="0"/>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D:\My Documents\My Scans\maxilla5.jpg"/>
          <p:cNvPicPr>
            <a:picLocks noChangeAspect="1" noChangeArrowheads="1"/>
          </p:cNvPicPr>
          <p:nvPr/>
        </p:nvPicPr>
        <p:blipFill>
          <a:blip r:embed="rId2">
            <a:extLst>
              <a:ext uri="{28A0092B-C50C-407E-A947-70E740481C1C}">
                <a14:useLocalDpi xmlns:a14="http://schemas.microsoft.com/office/drawing/2010/main" val="0"/>
              </a:ext>
            </a:extLst>
          </a:blip>
          <a:srcRect l="17552" t="25246" r="16624" b="40633"/>
          <a:stretch>
            <a:fillRect/>
          </a:stretch>
        </p:blipFill>
        <p:spPr bwMode="auto">
          <a:xfrm>
            <a:off x="714375" y="785813"/>
            <a:ext cx="8001000"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8388445"/>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l="7640" r="37537" b="37549"/>
          <a:stretch>
            <a:fillRect/>
          </a:stretch>
        </p:blipFill>
        <p:spPr bwMode="auto">
          <a:xfrm>
            <a:off x="611188" y="0"/>
            <a:ext cx="7981950" cy="682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060866"/>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0A1120DA-F2E8-6F6C-0969-FE96885FFA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r="37468" b="38194"/>
          <a:stretch>
            <a:fillRect/>
          </a:stretch>
        </p:blipFill>
        <p:spPr bwMode="auto">
          <a:xfrm>
            <a:off x="4960916" y="2348880"/>
            <a:ext cx="4170142" cy="3589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3"/>
          <p:cNvSpPr>
            <a:spLocks noGrp="1" noChangeArrowheads="1"/>
          </p:cNvSpPr>
          <p:nvPr>
            <p:ph idx="1"/>
          </p:nvPr>
        </p:nvSpPr>
        <p:spPr>
          <a:xfrm>
            <a:off x="12942" y="505872"/>
            <a:ext cx="8951671" cy="6381328"/>
          </a:xfrm>
        </p:spPr>
        <p:txBody>
          <a:bodyPr/>
          <a:lstStyle/>
          <a:p>
            <a:pPr marL="87313" indent="-87313" eaLnBrk="1" hangingPunct="1"/>
            <a:r>
              <a:rPr lang="sr-Latn-CS" altLang="sr-Latn-RS" sz="2200" b="1" dirty="0" err="1">
                <a:latin typeface="Times New Roman" panose="02020603050405020304" pitchFamily="18" charset="0"/>
              </a:rPr>
              <a:t>Processus</a:t>
            </a:r>
            <a:r>
              <a:rPr lang="sr-Latn-CS" altLang="sr-Latn-RS" sz="2200" b="1" dirty="0">
                <a:latin typeface="Times New Roman" panose="02020603050405020304" pitchFamily="18" charset="0"/>
              </a:rPr>
              <a:t> </a:t>
            </a:r>
            <a:r>
              <a:rPr lang="sr-Latn-CS" altLang="sr-Latn-RS" sz="2200" b="1" dirty="0" err="1">
                <a:latin typeface="Times New Roman" panose="02020603050405020304" pitchFamily="18" charset="0"/>
              </a:rPr>
              <a:t>frontalis</a:t>
            </a:r>
            <a:r>
              <a:rPr lang="sr-Latn-CS" altLang="sr-Latn-RS" sz="2200" b="1" dirty="0">
                <a:latin typeface="Times New Roman" panose="02020603050405020304" pitchFamily="18" charset="0"/>
              </a:rPr>
              <a:t>:</a:t>
            </a:r>
            <a:br>
              <a:rPr lang="en-GB" altLang="sr-Latn-RS" sz="2200" b="1" dirty="0">
                <a:latin typeface="Times New Roman" panose="02020603050405020304" pitchFamily="18" charset="0"/>
              </a:rPr>
            </a:br>
            <a:r>
              <a:rPr lang="en-GB" altLang="sr-Latn-RS" sz="2000" b="1" dirty="0">
                <a:latin typeface="Times New Roman" panose="02020603050405020304" pitchFamily="18" charset="0"/>
              </a:rPr>
              <a:t>* </a:t>
            </a:r>
            <a:r>
              <a:rPr lang="en-GB" altLang="sr-Latn-RS" sz="2000" dirty="0">
                <a:latin typeface="Times New Roman" panose="02020603050405020304" pitchFamily="18" charset="0"/>
              </a:rPr>
              <a:t>has: 				* has: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1) lateral surface	 	a) anterior border – joins with nasal bone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2) medial surface 		b) superior border – joins with frontal bone					c) posterior border – joins with lacrimal bone</a:t>
            </a:r>
            <a:br>
              <a:rPr lang="en-GB" altLang="sr-Latn-RS" sz="2200" dirty="0">
                <a:latin typeface="Times New Roman" panose="02020603050405020304" pitchFamily="18" charset="0"/>
              </a:rPr>
            </a:br>
            <a:r>
              <a:rPr lang="en-GB" altLang="sr-Latn-RS" sz="2200" dirty="0">
                <a:latin typeface="Times New Roman" panose="02020603050405020304" pitchFamily="18" charset="0"/>
              </a:rPr>
              <a:t>1) </a:t>
            </a:r>
            <a:r>
              <a:rPr lang="en-GB" altLang="sr-Latn-RS" sz="2000" dirty="0">
                <a:latin typeface="Times New Roman" panose="02020603050405020304" pitchFamily="18" charset="0"/>
              </a:rPr>
              <a:t>Lateral surface forms the part of medial orbital wall</a:t>
            </a:r>
            <a:br>
              <a:rPr lang="en-GB" altLang="sr-Latn-RS" sz="2200" b="1" dirty="0">
                <a:latin typeface="Times New Roman" panose="02020603050405020304" pitchFamily="18" charset="0"/>
              </a:rPr>
            </a:br>
            <a:r>
              <a:rPr lang="en-GB" altLang="sr-Latn-RS" sz="2200" b="1" dirty="0">
                <a:latin typeface="Times New Roman" panose="02020603050405020304" pitchFamily="18" charset="0"/>
              </a:rPr>
              <a:t>  - </a:t>
            </a:r>
            <a:r>
              <a:rPr lang="en-GB" sz="2000" b="0" i="0" dirty="0">
                <a:effectLst/>
                <a:latin typeface="Times New Roman" panose="02020603050405020304" pitchFamily="18" charset="0"/>
                <a:cs typeface="Times New Roman" panose="02020603050405020304" pitchFamily="18" charset="0"/>
              </a:rPr>
              <a:t>has a vertical ridge which constitutes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the medial border of the orbit - anterior</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a:t>
            </a:r>
            <a:r>
              <a:rPr lang="en-GB" sz="2000" b="0" i="0" u="sng" dirty="0">
                <a:effectLst/>
                <a:latin typeface="Times New Roman" panose="02020603050405020304" pitchFamily="18" charset="0"/>
                <a:cs typeface="Times New Roman" panose="02020603050405020304" pitchFamily="18" charset="0"/>
              </a:rPr>
              <a:t>lacrimal crest (</a:t>
            </a:r>
            <a:r>
              <a:rPr lang="sr-Latn-CS" altLang="sr-Latn-RS" sz="2000" u="sng" dirty="0" err="1">
                <a:latin typeface="Times New Roman" panose="02020603050405020304" pitchFamily="18" charset="0"/>
              </a:rPr>
              <a:t>crista</a:t>
            </a:r>
            <a:r>
              <a:rPr lang="sr-Latn-CS" altLang="sr-Latn-RS" sz="2000" u="sng" dirty="0">
                <a:latin typeface="Times New Roman" panose="02020603050405020304" pitchFamily="18" charset="0"/>
              </a:rPr>
              <a:t> </a:t>
            </a:r>
            <a:r>
              <a:rPr lang="sr-Latn-CS" altLang="sr-Latn-RS" sz="2000" u="sng" dirty="0" err="1">
                <a:latin typeface="Times New Roman" panose="02020603050405020304" pitchFamily="18" charset="0"/>
              </a:rPr>
              <a:t>lacrimalis</a:t>
            </a:r>
            <a:r>
              <a:rPr lang="sr-Latn-CS" altLang="sr-Latn-RS" sz="2000" u="sng" dirty="0">
                <a:latin typeface="Times New Roman" panose="02020603050405020304" pitchFamily="18" charset="0"/>
              </a:rPr>
              <a:t> </a:t>
            </a:r>
            <a:r>
              <a:rPr lang="sr-Latn-CS" altLang="sr-Latn-RS" sz="2000" u="sng" dirty="0" err="1">
                <a:latin typeface="Times New Roman" panose="02020603050405020304" pitchFamily="18" charset="0"/>
              </a:rPr>
              <a:t>anterior</a:t>
            </a:r>
            <a:r>
              <a:rPr lang="en-GB" altLang="sr-Latn-RS" sz="2000" u="sng" dirty="0">
                <a:latin typeface="Times New Roman" panose="02020603050405020304" pitchFamily="18" charset="0"/>
              </a:rPr>
              <a:t>)</a:t>
            </a:r>
            <a:r>
              <a:rPr lang="en-GB" sz="2000" b="0" i="0" u="sng" dirty="0">
                <a:effectLst/>
                <a:latin typeface="Times New Roman" panose="02020603050405020304" pitchFamily="18" charset="0"/>
                <a:cs typeface="Times New Roman" panose="02020603050405020304" pitchFamily="18" charset="0"/>
              </a:rPr>
              <a:t>.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 posteriorly it forms the </a:t>
            </a:r>
            <a:r>
              <a:rPr lang="en-GB" sz="2000" b="0" i="0" u="sng" dirty="0">
                <a:effectLst/>
                <a:latin typeface="Times New Roman" panose="02020603050405020304" pitchFamily="18" charset="0"/>
                <a:cs typeface="Times New Roman" panose="02020603050405020304" pitchFamily="18" charset="0"/>
              </a:rPr>
              <a:t>lacrimal groove </a:t>
            </a:r>
            <a:br>
              <a:rPr lang="en-GB" sz="2000" b="0" i="0" u="sng"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a:t>
            </a:r>
            <a:r>
              <a:rPr lang="en-GB" sz="2000" b="0" i="0" u="sng" dirty="0">
                <a:effectLst/>
                <a:latin typeface="Times New Roman" panose="02020603050405020304" pitchFamily="18" charset="0"/>
                <a:cs typeface="Times New Roman" panose="02020603050405020304" pitchFamily="18" charset="0"/>
              </a:rPr>
              <a:t>(sulcus </a:t>
            </a:r>
            <a:r>
              <a:rPr lang="en-GB" sz="2000" b="0" i="0" u="sng" dirty="0" err="1">
                <a:effectLst/>
                <a:latin typeface="Times New Roman" panose="02020603050405020304" pitchFamily="18" charset="0"/>
                <a:cs typeface="Times New Roman" panose="02020603050405020304" pitchFamily="18" charset="0"/>
              </a:rPr>
              <a:t>lacrimalis</a:t>
            </a:r>
            <a:r>
              <a:rPr lang="en-GB" sz="2000" b="0" i="0" u="sng" dirty="0">
                <a:effectLst/>
                <a:latin typeface="Times New Roman" panose="02020603050405020304" pitchFamily="18" charset="0"/>
                <a:cs typeface="Times New Roman" panose="02020603050405020304" pitchFamily="18" charset="0"/>
              </a:rPr>
              <a:t>) </a:t>
            </a:r>
            <a:r>
              <a:rPr lang="en-GB" sz="2000" b="0" i="0" dirty="0">
                <a:effectLst/>
                <a:latin typeface="Times New Roman" panose="02020603050405020304" pitchFamily="18" charset="0"/>
                <a:cs typeface="Times New Roman" panose="02020603050405020304" pitchFamily="18" charset="0"/>
              </a:rPr>
              <a:t>together with</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the lacrimal bone.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In the upper part of this groove, there is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depression named </a:t>
            </a:r>
            <a:r>
              <a:rPr lang="sr-Latn-CS" altLang="sr-Latn-RS" sz="2000" dirty="0" err="1">
                <a:latin typeface="Times New Roman" panose="02020603050405020304" pitchFamily="18" charset="0"/>
              </a:rPr>
              <a:t>fossa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sacci</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lacrimalis</a:t>
            </a:r>
            <a:r>
              <a:rPr lang="en-GB"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where the lacrimal sac (</a:t>
            </a:r>
            <a:r>
              <a:rPr lang="en-GB" altLang="sr-Latn-RS" sz="2000" dirty="0" err="1">
                <a:latin typeface="Times New Roman" panose="02020603050405020304" pitchFamily="18" charset="0"/>
              </a:rPr>
              <a:t>saccus</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lacrimalis</a:t>
            </a:r>
            <a:r>
              <a:rPr lang="en-GB"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is located.</a:t>
            </a:r>
            <a:br>
              <a:rPr lang="en-GB" altLang="sr-Latn-RS" sz="2000" dirty="0">
                <a:latin typeface="Times New Roman" panose="02020603050405020304" pitchFamily="18" charset="0"/>
              </a:rPr>
            </a:br>
            <a:r>
              <a:rPr lang="en-GB" altLang="sr-Latn-RS" sz="2000" dirty="0">
                <a:latin typeface="Times New Roman" panose="02020603050405020304" pitchFamily="18" charset="0"/>
              </a:rPr>
              <a:t>2) Medial surface forms the part of lateral wall</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of nasal cavity:</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has </a:t>
            </a:r>
            <a:r>
              <a:rPr lang="sr-Latn-CS" altLang="sr-Latn-RS" sz="2000" dirty="0" err="1">
                <a:latin typeface="Times New Roman" panose="02020603050405020304" pitchFamily="18" charset="0"/>
              </a:rPr>
              <a:t>crista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ethmoidalis</a:t>
            </a:r>
            <a:r>
              <a:rPr lang="en-GB" altLang="sr-Latn-RS" sz="2000" dirty="0">
                <a:latin typeface="Times New Roman" panose="02020603050405020304" pitchFamily="18" charset="0"/>
              </a:rPr>
              <a:t> (ethmoidal crest) for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articulation of anterior part of middle nasal concha (concha nasalis media)</a:t>
            </a:r>
            <a:endParaRPr lang="sr-Latn-CS" altLang="sr-Latn-RS" sz="2000" dirty="0">
              <a:latin typeface="Times New Roman" panose="02020603050405020304" pitchFamily="18" charset="0"/>
            </a:endParaRPr>
          </a:p>
        </p:txBody>
      </p:sp>
      <p:sp>
        <p:nvSpPr>
          <p:cNvPr id="2" name="Rectangle 2">
            <a:extLst>
              <a:ext uri="{FF2B5EF4-FFF2-40B4-BE49-F238E27FC236}">
                <a16:creationId xmlns:a16="http://schemas.microsoft.com/office/drawing/2014/main" id="{59FCB723-99F1-D24F-C96F-8BC0A43A4FF3}"/>
              </a:ext>
            </a:extLst>
          </p:cNvPr>
          <p:cNvSpPr txBox="1">
            <a:spLocks noRot="1" noChangeArrowheads="1"/>
          </p:cNvSpPr>
          <p:nvPr/>
        </p:nvSpPr>
        <p:spPr bwMode="auto">
          <a:xfrm>
            <a:off x="462430" y="-29857"/>
            <a:ext cx="82296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 - PROCESSES</a:t>
            </a:r>
            <a:endParaRPr lang="en-US" altLang="sr-Latn-RS" sz="2800" b="1" dirty="0">
              <a:latin typeface="Times New Roman" panose="02020603050405020304" pitchFamily="18"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D:\My Documents\My Scans\maxilla.jpg">
            <a:extLst>
              <a:ext uri="{FF2B5EF4-FFF2-40B4-BE49-F238E27FC236}">
                <a16:creationId xmlns:a16="http://schemas.microsoft.com/office/drawing/2014/main" id="{46B20264-C1B6-5C0A-A9C9-21E2D0E256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0334" t="10526" r="11990" b="59367"/>
          <a:stretch>
            <a:fillRect/>
          </a:stretch>
        </p:blipFill>
        <p:spPr>
          <a:xfrm>
            <a:off x="-1" y="-1"/>
            <a:ext cx="5328591" cy="3919281"/>
          </a:xfrm>
          <a:prstGeom prst="rect">
            <a:avLst/>
          </a:prstGeom>
          <a:noFill/>
        </p:spPr>
      </p:pic>
      <p:pic>
        <p:nvPicPr>
          <p:cNvPr id="3" name="Picture 1" descr="D:\My Documents\My Scans\maxilla.jpg">
            <a:extLst>
              <a:ext uri="{FF2B5EF4-FFF2-40B4-BE49-F238E27FC236}">
                <a16:creationId xmlns:a16="http://schemas.microsoft.com/office/drawing/2014/main" id="{38F15933-DAAB-4E34-A627-78372D30BE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1262" t="44649" r="13844" b="23907"/>
          <a:stretch>
            <a:fillRect/>
          </a:stretch>
        </p:blipFill>
        <p:spPr bwMode="auto">
          <a:xfrm>
            <a:off x="3815408" y="3109922"/>
            <a:ext cx="5328592" cy="374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561027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90DCBA-B858-A541-684F-38EB5D5A4CB7}"/>
            </a:ext>
          </a:extLst>
        </p:cNvPr>
        <p:cNvGrpSpPr/>
        <p:nvPr/>
      </p:nvGrpSpPr>
      <p:grpSpPr>
        <a:xfrm>
          <a:off x="0" y="0"/>
          <a:ext cx="0" cy="0"/>
          <a:chOff x="0" y="0"/>
          <a:chExt cx="0" cy="0"/>
        </a:xfrm>
      </p:grpSpPr>
      <p:sp>
        <p:nvSpPr>
          <p:cNvPr id="17411" name="Rectangle 3">
            <a:extLst>
              <a:ext uri="{FF2B5EF4-FFF2-40B4-BE49-F238E27FC236}">
                <a16:creationId xmlns:a16="http://schemas.microsoft.com/office/drawing/2014/main" id="{45F453D0-3E5D-9CBF-AADF-A02460E97451}"/>
              </a:ext>
            </a:extLst>
          </p:cNvPr>
          <p:cNvSpPr>
            <a:spLocks noGrp="1" noChangeArrowheads="1"/>
          </p:cNvSpPr>
          <p:nvPr>
            <p:ph idx="1"/>
          </p:nvPr>
        </p:nvSpPr>
        <p:spPr>
          <a:xfrm>
            <a:off x="1" y="476672"/>
            <a:ext cx="9144000" cy="6381328"/>
          </a:xfrm>
        </p:spPr>
        <p:txBody>
          <a:bodyPr/>
          <a:lstStyle/>
          <a:p>
            <a:pPr marL="87313" indent="-87313" eaLnBrk="1" hangingPunct="1"/>
            <a:r>
              <a:rPr lang="sr-Latn-CS" altLang="sr-Latn-RS" sz="2200" b="1" dirty="0" err="1">
                <a:latin typeface="Times New Roman" panose="02020603050405020304" pitchFamily="18" charset="0"/>
              </a:rPr>
              <a:t>Processus</a:t>
            </a:r>
            <a:r>
              <a:rPr lang="sr-Latn-CS" altLang="sr-Latn-RS" sz="2200" b="1" dirty="0">
                <a:latin typeface="Times New Roman" panose="02020603050405020304" pitchFamily="18" charset="0"/>
              </a:rPr>
              <a:t> </a:t>
            </a:r>
            <a:r>
              <a:rPr lang="en-GB" altLang="sr-Latn-RS" sz="2200" b="1" dirty="0">
                <a:latin typeface="Times New Roman" panose="02020603050405020304" pitchFamily="18" charset="0"/>
              </a:rPr>
              <a:t>zygomaticus</a:t>
            </a:r>
            <a:r>
              <a:rPr lang="sr-Latn-CS" altLang="sr-Latn-RS" sz="2200" b="1" dirty="0">
                <a:latin typeface="Times New Roman" panose="02020603050405020304" pitchFamily="18" charset="0"/>
              </a:rPr>
              <a:t>:</a:t>
            </a:r>
            <a:br>
              <a:rPr lang="en-GB" altLang="sr-Latn-RS" sz="2200" b="1" dirty="0">
                <a:latin typeface="Times New Roman" panose="02020603050405020304" pitchFamily="18" charset="0"/>
              </a:rPr>
            </a:br>
            <a:r>
              <a:rPr lang="en-GB" altLang="sr-Latn-RS" sz="2000" b="1" dirty="0">
                <a:latin typeface="Times New Roman" panose="02020603050405020304" pitchFamily="18" charset="0"/>
              </a:rPr>
              <a:t>* </a:t>
            </a:r>
            <a:r>
              <a:rPr lang="en-GB" altLang="sr-Latn-RS" sz="2000" dirty="0">
                <a:latin typeface="Times New Roman" panose="02020603050405020304" pitchFamily="18" charset="0"/>
              </a:rPr>
              <a:t>continues apex of the body of maxilla</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articulates with zygomatic bone</a:t>
            </a:r>
          </a:p>
          <a:p>
            <a:pPr marL="87313" indent="-87313" eaLnBrk="1" hangingPunct="1"/>
            <a:r>
              <a:rPr lang="en-GB" altLang="sr-Latn-RS" sz="2200" b="1" dirty="0">
                <a:latin typeface="Times New Roman" panose="02020603050405020304" pitchFamily="18" charset="0"/>
              </a:rPr>
              <a:t> </a:t>
            </a:r>
            <a:r>
              <a:rPr lang="sr-Latn-CS" altLang="sr-Latn-RS" sz="2200" b="1" dirty="0" err="1">
                <a:latin typeface="Times New Roman" panose="02020603050405020304" pitchFamily="18" charset="0"/>
              </a:rPr>
              <a:t>Processus</a:t>
            </a:r>
            <a:r>
              <a:rPr lang="sr-Latn-CS" altLang="sr-Latn-RS" sz="2200" b="1" dirty="0">
                <a:latin typeface="Times New Roman" panose="02020603050405020304" pitchFamily="18" charset="0"/>
              </a:rPr>
              <a:t> </a:t>
            </a:r>
            <a:r>
              <a:rPr lang="sr-Latn-CS" altLang="sr-Latn-RS" sz="2200" b="1" dirty="0" err="1">
                <a:latin typeface="Times New Roman" panose="02020603050405020304" pitchFamily="18" charset="0"/>
              </a:rPr>
              <a:t>palatinus</a:t>
            </a:r>
            <a:r>
              <a:rPr lang="en-GB" altLang="sr-Latn-RS" sz="2200" b="1" dirty="0">
                <a:latin typeface="Times New Roman" panose="02020603050405020304" pitchFamily="18" charset="0"/>
              </a:rPr>
              <a:t> has: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1) inferior (palatine) surface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forms the anterior 3/4 of hard plate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has grooves </a:t>
            </a:r>
            <a:r>
              <a:rPr lang="sr-Latn-CS" altLang="sr-Latn-RS" sz="2000" dirty="0" err="1">
                <a:latin typeface="Times New Roman" panose="02020603050405020304" pitchFamily="18" charset="0"/>
              </a:rPr>
              <a:t>sulci</a:t>
            </a:r>
            <a:r>
              <a:rPr lang="sr-Latn-CS" altLang="sr-Latn-RS" sz="2000" dirty="0">
                <a:latin typeface="Times New Roman" panose="02020603050405020304" pitchFamily="18" charset="0"/>
              </a:rPr>
              <a:t> palatini</a:t>
            </a:r>
            <a:r>
              <a:rPr lang="en-GB" altLang="sr-Latn-RS" sz="2000" dirty="0">
                <a:latin typeface="Times New Roman" panose="02020603050405020304" pitchFamily="18" charset="0"/>
              </a:rPr>
              <a:t> for passage of</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a.palatina</a:t>
            </a:r>
            <a:r>
              <a:rPr lang="sr-Latn-CS" altLang="sr-Latn-RS" sz="2000" dirty="0">
                <a:latin typeface="Times New Roman" panose="02020603050405020304" pitchFamily="18" charset="0"/>
              </a:rPr>
              <a:t> major, </a:t>
            </a:r>
            <a:r>
              <a:rPr lang="sr-Latn-CS" altLang="sr-Latn-RS" sz="2000" dirty="0" err="1">
                <a:latin typeface="Times New Roman" panose="02020603050405020304" pitchFamily="18" charset="0"/>
              </a:rPr>
              <a:t>n.palatinus</a:t>
            </a:r>
            <a:r>
              <a:rPr lang="sr-Latn-CS" altLang="sr-Latn-RS" sz="2000" dirty="0">
                <a:latin typeface="Times New Roman" panose="02020603050405020304" pitchFamily="18" charset="0"/>
              </a:rPr>
              <a:t> major</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its medial border joins with processus </a:t>
            </a:r>
            <a:r>
              <a:rPr lang="en-GB" altLang="sr-Latn-RS" sz="2000" dirty="0" err="1">
                <a:latin typeface="Times New Roman" panose="02020603050405020304" pitchFamily="18" charset="0"/>
              </a:rPr>
              <a:t>palatinus</a:t>
            </a:r>
            <a:r>
              <a:rPr lang="en-GB" altLang="sr-Latn-RS" sz="2000" dirty="0">
                <a:latin typeface="Times New Roman" panose="02020603050405020304" pitchFamily="18" charset="0"/>
              </a:rPr>
              <a:t> of opposite maxilla and form</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u="sng" dirty="0" err="1">
                <a:latin typeface="Times New Roman" panose="02020603050405020304" pitchFamily="18" charset="0"/>
              </a:rPr>
              <a:t>sutura</a:t>
            </a:r>
            <a:r>
              <a:rPr lang="sr-Latn-CS" altLang="sr-Latn-RS" sz="2000" u="sng" dirty="0">
                <a:latin typeface="Times New Roman" panose="02020603050405020304" pitchFamily="18" charset="0"/>
              </a:rPr>
              <a:t> palatina </a:t>
            </a:r>
            <a:r>
              <a:rPr lang="sr-Latn-CS" altLang="sr-Latn-RS" sz="2000" u="sng" dirty="0" err="1">
                <a:latin typeface="Times New Roman" panose="02020603050405020304" pitchFamily="18" charset="0"/>
              </a:rPr>
              <a:t>mediana</a:t>
            </a:r>
            <a:r>
              <a:rPr lang="en-GB" altLang="sr-Latn-RS" sz="2000" dirty="0">
                <a:latin typeface="Times New Roman" panose="02020603050405020304" pitchFamily="18" charset="0"/>
              </a:rPr>
              <a:t>; at anterior part of this suture, posterior to </a:t>
            </a:r>
            <a:r>
              <a:rPr lang="en-GB" altLang="sr-Latn-RS" sz="2000" dirty="0" err="1">
                <a:latin typeface="Times New Roman" panose="02020603050405020304" pitchFamily="18" charset="0"/>
              </a:rPr>
              <a:t>dentes</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incisivi</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there is </a:t>
            </a:r>
            <a:r>
              <a:rPr lang="sr-Latn-CS" altLang="sr-Latn-RS" sz="2000" dirty="0" err="1">
                <a:latin typeface="Times New Roman" panose="02020603050405020304" pitchFamily="18" charset="0"/>
              </a:rPr>
              <a:t>fossa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incisiva</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with</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canalis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incisivus</a:t>
            </a:r>
            <a:r>
              <a:rPr lang="en-GB" altLang="sr-Latn-RS" sz="2000" dirty="0">
                <a:latin typeface="Times New Roman" panose="02020603050405020304" pitchFamily="18" charset="0"/>
              </a:rPr>
              <a:t> which is communication canal with</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nasal</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cavity – for the passage of </a:t>
            </a:r>
            <a:r>
              <a:rPr lang="sr-Latn-CS" altLang="sr-Latn-RS" sz="2000" dirty="0" err="1">
                <a:latin typeface="Times New Roman" panose="02020603050405020304" pitchFamily="18" charset="0"/>
              </a:rPr>
              <a:t>n.nasopalatinus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Scarpe</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aa.nasales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posteriores</a:t>
            </a: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septi</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the part of </a:t>
            </a:r>
            <a:r>
              <a:rPr lang="en-GB" altLang="sr-Latn-RS" sz="2000" dirty="0" err="1">
                <a:latin typeface="Times New Roman" panose="02020603050405020304" pitchFamily="18" charset="0"/>
              </a:rPr>
              <a:t>sutura</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palatina</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mediana</a:t>
            </a:r>
            <a:r>
              <a:rPr lang="en-GB" altLang="sr-Latn-RS" sz="2000" dirty="0">
                <a:latin typeface="Times New Roman" panose="02020603050405020304" pitchFamily="18" charset="0"/>
              </a:rPr>
              <a:t> in front of fossa incisive is named </a:t>
            </a:r>
            <a:r>
              <a:rPr lang="en-GB" altLang="sr-Latn-RS" sz="2000" dirty="0" err="1">
                <a:latin typeface="Times New Roman" panose="02020603050405020304" pitchFamily="18" charset="0"/>
              </a:rPr>
              <a:t>sutura</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intermaxillaris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its posterior border joins with horizontal plate of palatine bone and forms </a:t>
            </a:r>
            <a:r>
              <a:rPr lang="en-GB" altLang="sr-Latn-RS" sz="2000" u="sng" dirty="0" err="1">
                <a:latin typeface="Times New Roman" panose="02020603050405020304" pitchFamily="18" charset="0"/>
              </a:rPr>
              <a:t>sutura</a:t>
            </a:r>
            <a:br>
              <a:rPr lang="en-GB" altLang="sr-Latn-RS" sz="2000" u="sng" dirty="0">
                <a:latin typeface="Times New Roman" panose="02020603050405020304" pitchFamily="18" charset="0"/>
              </a:rPr>
            </a:br>
            <a:r>
              <a:rPr lang="en-GB" altLang="sr-Latn-RS" sz="2000" dirty="0">
                <a:latin typeface="Times New Roman" panose="02020603050405020304" pitchFamily="18" charset="0"/>
              </a:rPr>
              <a:t>     </a:t>
            </a:r>
            <a:r>
              <a:rPr lang="en-GB" altLang="sr-Latn-RS" sz="2000" u="sng" dirty="0" err="1">
                <a:latin typeface="Times New Roman" panose="02020603050405020304" pitchFamily="18" charset="0"/>
              </a:rPr>
              <a:t>palatina</a:t>
            </a:r>
            <a:r>
              <a:rPr lang="en-GB" altLang="sr-Latn-RS" sz="2000" dirty="0">
                <a:latin typeface="Times New Roman" panose="02020603050405020304" pitchFamily="18" charset="0"/>
              </a:rPr>
              <a:t> </a:t>
            </a:r>
            <a:r>
              <a:rPr lang="en-GB" altLang="sr-Latn-RS" sz="2000" u="sng" dirty="0">
                <a:latin typeface="Times New Roman" panose="02020603050405020304" pitchFamily="18" charset="0"/>
              </a:rPr>
              <a:t>transversa</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2) superior (nasal) surface: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forms the floor of the nasal cavity</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the medial border joins with processus </a:t>
            </a:r>
            <a:r>
              <a:rPr lang="en-GB" altLang="sr-Latn-RS" sz="2000" dirty="0" err="1">
                <a:latin typeface="Times New Roman" panose="02020603050405020304" pitchFamily="18" charset="0"/>
              </a:rPr>
              <a:t>palatinus</a:t>
            </a:r>
            <a:r>
              <a:rPr lang="en-GB" altLang="sr-Latn-RS" sz="2000" dirty="0">
                <a:latin typeface="Times New Roman" panose="02020603050405020304" pitchFamily="18" charset="0"/>
              </a:rPr>
              <a:t> of opposite maxilla and is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elevated superiorly at the floor of the nasal cavity and forms the nasal crest (crista</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nasalis) that articulate with inferior border of vomer in forming of nasal septum</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endParaRPr lang="sr-Latn-CS" altLang="sr-Latn-RS" sz="2200" dirty="0">
              <a:latin typeface="Times New Roman" panose="02020603050405020304" pitchFamily="18" charset="0"/>
            </a:endParaRPr>
          </a:p>
          <a:p>
            <a:pPr marL="0" indent="0" eaLnBrk="1" hangingPunct="1">
              <a:buNone/>
            </a:pPr>
            <a:br>
              <a:rPr lang="en-GB" altLang="sr-Latn-RS" sz="2400" dirty="0">
                <a:latin typeface="Times New Roman" panose="02020603050405020304" pitchFamily="18" charset="0"/>
              </a:rPr>
            </a:br>
            <a:br>
              <a:rPr lang="en-GB" altLang="sr-Latn-RS" sz="2200" dirty="0">
                <a:latin typeface="Times New Roman" panose="02020603050405020304" pitchFamily="18" charset="0"/>
              </a:rPr>
            </a:br>
            <a:endParaRPr lang="sr-Latn-CS" altLang="sr-Latn-RS" sz="2000" dirty="0">
              <a:latin typeface="Times New Roman" panose="02020603050405020304" pitchFamily="18" charset="0"/>
            </a:endParaRPr>
          </a:p>
        </p:txBody>
      </p:sp>
      <p:sp>
        <p:nvSpPr>
          <p:cNvPr id="2" name="Rectangle 2">
            <a:extLst>
              <a:ext uri="{FF2B5EF4-FFF2-40B4-BE49-F238E27FC236}">
                <a16:creationId xmlns:a16="http://schemas.microsoft.com/office/drawing/2014/main" id="{E09D4436-6587-B3A0-0002-F50C94EEF22D}"/>
              </a:ext>
            </a:extLst>
          </p:cNvPr>
          <p:cNvSpPr txBox="1">
            <a:spLocks noRot="1" noChangeArrowheads="1"/>
          </p:cNvSpPr>
          <p:nvPr/>
        </p:nvSpPr>
        <p:spPr bwMode="auto">
          <a:xfrm>
            <a:off x="179512" y="33162"/>
            <a:ext cx="82296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l"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 - PROCESSES</a:t>
            </a:r>
            <a:endParaRPr lang="en-US" altLang="sr-Latn-RS" sz="2800" b="1" dirty="0">
              <a:latin typeface="Times New Roman" panose="02020603050405020304" pitchFamily="18" charset="0"/>
            </a:endParaRPr>
          </a:p>
        </p:txBody>
      </p:sp>
      <p:pic>
        <p:nvPicPr>
          <p:cNvPr id="3" name="Picture 4">
            <a:extLst>
              <a:ext uri="{FF2B5EF4-FFF2-40B4-BE49-F238E27FC236}">
                <a16:creationId xmlns:a16="http://schemas.microsoft.com/office/drawing/2014/main" id="{73A7A0A5-C565-363B-1907-667309200C0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788" t="15214" r="66423" b="42202"/>
          <a:stretch/>
        </p:blipFill>
        <p:spPr bwMode="auto">
          <a:xfrm>
            <a:off x="6804248" y="-29857"/>
            <a:ext cx="2258089" cy="2799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3625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descr="D:\My Documents\My Scans\maxilla1.jpg"/>
          <p:cNvPicPr>
            <a:picLocks noChangeAspect="1" noChangeArrowheads="1"/>
          </p:cNvPicPr>
          <p:nvPr/>
        </p:nvPicPr>
        <p:blipFill>
          <a:blip r:embed="rId2">
            <a:extLst>
              <a:ext uri="{28A0092B-C50C-407E-A947-70E740481C1C}">
                <a14:useLocalDpi xmlns:a14="http://schemas.microsoft.com/office/drawing/2010/main" val="0"/>
              </a:ext>
            </a:extLst>
          </a:blip>
          <a:srcRect l="18478" t="21899" r="11063" b="52007"/>
          <a:stretch>
            <a:fillRect/>
          </a:stretch>
        </p:blipFill>
        <p:spPr bwMode="auto">
          <a:xfrm>
            <a:off x="428625" y="500063"/>
            <a:ext cx="8286750"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l="31641" t="13126" r="15625" b="12811"/>
          <a:stretch>
            <a:fillRect/>
          </a:stretch>
        </p:blipFill>
        <p:spPr bwMode="auto">
          <a:xfrm>
            <a:off x="857250" y="85725"/>
            <a:ext cx="7715250" cy="677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F6573-8218-07D6-6DBB-8FC9D00A0D7F}"/>
            </a:ext>
          </a:extLst>
        </p:cNvPr>
        <p:cNvGrpSpPr/>
        <p:nvPr/>
      </p:nvGrpSpPr>
      <p:grpSpPr>
        <a:xfrm>
          <a:off x="0" y="0"/>
          <a:ext cx="0" cy="0"/>
          <a:chOff x="0" y="0"/>
          <a:chExt cx="0" cy="0"/>
        </a:xfrm>
      </p:grpSpPr>
      <p:sp>
        <p:nvSpPr>
          <p:cNvPr id="17411" name="Rectangle 3">
            <a:extLst>
              <a:ext uri="{FF2B5EF4-FFF2-40B4-BE49-F238E27FC236}">
                <a16:creationId xmlns:a16="http://schemas.microsoft.com/office/drawing/2014/main" id="{BD2B959E-CB0E-7B7C-248E-D8044B065AB3}"/>
              </a:ext>
            </a:extLst>
          </p:cNvPr>
          <p:cNvSpPr>
            <a:spLocks noGrp="1" noChangeArrowheads="1"/>
          </p:cNvSpPr>
          <p:nvPr>
            <p:ph idx="1"/>
          </p:nvPr>
        </p:nvSpPr>
        <p:spPr>
          <a:xfrm>
            <a:off x="179388" y="908050"/>
            <a:ext cx="8785225" cy="5689600"/>
          </a:xfrm>
        </p:spPr>
        <p:txBody>
          <a:bodyPr/>
          <a:lstStyle/>
          <a:p>
            <a:pPr eaLnBrk="1" hangingPunct="1"/>
            <a:r>
              <a:rPr lang="sr-Latn-CS" altLang="sr-Latn-RS" sz="2200" b="1" dirty="0" err="1">
                <a:latin typeface="Times New Roman" panose="02020603050405020304" pitchFamily="18" charset="0"/>
              </a:rPr>
              <a:t>Processus</a:t>
            </a:r>
            <a:r>
              <a:rPr lang="sr-Latn-CS" altLang="sr-Latn-RS" sz="2200" b="1" dirty="0">
                <a:latin typeface="Times New Roman" panose="02020603050405020304" pitchFamily="18" charset="0"/>
              </a:rPr>
              <a:t> </a:t>
            </a:r>
            <a:r>
              <a:rPr lang="sr-Latn-CS" altLang="sr-Latn-RS" sz="2200" b="1" dirty="0" err="1">
                <a:latin typeface="Times New Roman" panose="02020603050405020304" pitchFamily="18" charset="0"/>
              </a:rPr>
              <a:t>alveolaris</a:t>
            </a:r>
            <a:r>
              <a:rPr lang="sr-Latn-CS"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sz="2000" b="0" i="0" dirty="0">
                <a:effectLst/>
                <a:latin typeface="Times New Roman" panose="02020603050405020304" pitchFamily="18" charset="0"/>
                <a:cs typeface="Times New Roman" panose="02020603050405020304" pitchFamily="18" charset="0"/>
              </a:rPr>
              <a:t>is an inferior extension of the maxilla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it forms the maxillary dental arch (</a:t>
            </a:r>
            <a:r>
              <a:rPr lang="en-GB" sz="2000" b="1" i="0" u="sng" dirty="0">
                <a:effectLst/>
                <a:latin typeface="Times New Roman" panose="02020603050405020304" pitchFamily="18" charset="0"/>
                <a:cs typeface="Times New Roman" panose="02020603050405020304" pitchFamily="18" charset="0"/>
              </a:rPr>
              <a:t>a</a:t>
            </a:r>
            <a:r>
              <a:rPr lang="sr-Latn-CS" altLang="sr-Latn-RS" sz="2000" b="1" u="sng" dirty="0" err="1">
                <a:latin typeface="Times New Roman" panose="02020603050405020304" pitchFamily="18" charset="0"/>
              </a:rPr>
              <a:t>rcus</a:t>
            </a:r>
            <a:r>
              <a:rPr lang="sr-Latn-CS" altLang="sr-Latn-RS" sz="2000" b="1" u="sng" dirty="0">
                <a:latin typeface="Times New Roman" panose="02020603050405020304" pitchFamily="18" charset="0"/>
              </a:rPr>
              <a:t> </a:t>
            </a:r>
            <a:r>
              <a:rPr lang="sr-Latn-CS" altLang="sr-Latn-RS" sz="2000" b="1" u="sng" dirty="0" err="1">
                <a:latin typeface="Times New Roman" panose="02020603050405020304" pitchFamily="18" charset="0"/>
              </a:rPr>
              <a:t>alveolaris</a:t>
            </a:r>
            <a:r>
              <a:rPr lang="en-GB" altLang="sr-Latn-RS" sz="2000" dirty="0">
                <a:latin typeface="Times New Roman" panose="02020603050405020304" pitchFamily="18" charset="0"/>
              </a:rPr>
              <a:t>) </a:t>
            </a:r>
            <a:r>
              <a:rPr lang="en-GB" sz="2000" b="0" i="0" dirty="0">
                <a:effectLst/>
                <a:latin typeface="Times New Roman" panose="02020603050405020304" pitchFamily="18" charset="0"/>
                <a:cs typeface="Times New Roman" panose="02020603050405020304" pitchFamily="18" charset="0"/>
              </a:rPr>
              <a:t>containing eight cavities</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a:t>
            </a:r>
            <a:r>
              <a:rPr lang="en-GB" sz="2000" b="1" i="0" u="sng" dirty="0">
                <a:effectLst/>
                <a:latin typeface="Times New Roman" panose="02020603050405020304" pitchFamily="18" charset="0"/>
                <a:cs typeface="Times New Roman" panose="02020603050405020304" pitchFamily="18" charset="0"/>
              </a:rPr>
              <a:t>alveoli </a:t>
            </a:r>
            <a:r>
              <a:rPr lang="en-GB" sz="2000" b="1" i="0" u="sng" dirty="0" err="1">
                <a:effectLst/>
                <a:latin typeface="Times New Roman" panose="02020603050405020304" pitchFamily="18" charset="0"/>
                <a:cs typeface="Times New Roman" panose="02020603050405020304" pitchFamily="18" charset="0"/>
              </a:rPr>
              <a:t>dentales</a:t>
            </a:r>
            <a:r>
              <a:rPr lang="en-GB" sz="2000" b="0" i="0" dirty="0">
                <a:effectLst/>
                <a:latin typeface="Times New Roman" panose="02020603050405020304" pitchFamily="18" charset="0"/>
                <a:cs typeface="Times New Roman" panose="02020603050405020304" pitchFamily="18" charset="0"/>
              </a:rPr>
              <a:t>)</a:t>
            </a:r>
            <a:r>
              <a:rPr lang="en-GB" sz="2000" dirty="0">
                <a:latin typeface="Times New Roman" panose="02020603050405020304" pitchFamily="18" charset="0"/>
                <a:cs typeface="Times New Roman" panose="02020603050405020304" pitchFamily="18" charset="0"/>
              </a:rPr>
              <a:t> </a:t>
            </a:r>
            <a:r>
              <a:rPr lang="en-GB" sz="2000" b="0" i="0" dirty="0">
                <a:effectLst/>
                <a:latin typeface="Times New Roman" panose="02020603050405020304" pitchFamily="18" charset="0"/>
                <a:cs typeface="Times New Roman" panose="02020603050405020304" pitchFamily="18" charset="0"/>
              </a:rPr>
              <a:t>where the upper teeth are held</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the roots of the teeth, located in alveolar septa give specific appearance to the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alveolar process in the form of bony elevations that could be seen at external</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surface of alveolar process and are named </a:t>
            </a:r>
            <a:r>
              <a:rPr lang="sr-Latn-CS" altLang="sr-Latn-RS" sz="2000" dirty="0">
                <a:latin typeface="Times New Roman" panose="02020603050405020304" pitchFamily="18" charset="0"/>
              </a:rPr>
              <a:t>juga </a:t>
            </a:r>
            <a:r>
              <a:rPr lang="sr-Latn-CS" altLang="sr-Latn-RS" sz="2000" dirty="0" err="1">
                <a:latin typeface="Times New Roman" panose="02020603050405020304" pitchFamily="18" charset="0"/>
              </a:rPr>
              <a:t>alveolaria</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between the dental alveolae (alveolae </a:t>
            </a:r>
            <a:r>
              <a:rPr lang="en-GB" altLang="sr-Latn-RS" sz="2000" dirty="0" err="1">
                <a:latin typeface="Times New Roman" panose="02020603050405020304" pitchFamily="18" charset="0"/>
              </a:rPr>
              <a:t>dentales</a:t>
            </a:r>
            <a:r>
              <a:rPr lang="en-GB" altLang="sr-Latn-RS" sz="2000" dirty="0">
                <a:latin typeface="Times New Roman" panose="02020603050405020304" pitchFamily="18" charset="0"/>
              </a:rPr>
              <a:t>) there are </a:t>
            </a:r>
            <a:r>
              <a:rPr lang="sr-Latn-CS" altLang="sr-Latn-RS" sz="2000" b="1" dirty="0" err="1">
                <a:latin typeface="Times New Roman" panose="02020603050405020304" pitchFamily="18" charset="0"/>
              </a:rPr>
              <a:t>septa</a:t>
            </a:r>
            <a:r>
              <a:rPr lang="sr-Latn-CS" altLang="sr-Latn-RS" sz="2000" b="1" dirty="0">
                <a:latin typeface="Times New Roman" panose="02020603050405020304" pitchFamily="18" charset="0"/>
              </a:rPr>
              <a:t> </a:t>
            </a:r>
            <a:r>
              <a:rPr lang="sr-Latn-CS" altLang="sr-Latn-RS" sz="2000" b="1" dirty="0" err="1">
                <a:latin typeface="Times New Roman" panose="02020603050405020304" pitchFamily="18" charset="0"/>
              </a:rPr>
              <a:t>interalveolaria</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inside the dental alveola (alveola </a:t>
            </a:r>
            <a:r>
              <a:rPr lang="en-GB" altLang="sr-Latn-RS" sz="2000" dirty="0" err="1">
                <a:latin typeface="Times New Roman" panose="02020603050405020304" pitchFamily="18" charset="0"/>
              </a:rPr>
              <a:t>dentalis</a:t>
            </a:r>
            <a:r>
              <a:rPr lang="en-GB" altLang="sr-Latn-RS" sz="2000" dirty="0">
                <a:latin typeface="Times New Roman" panose="02020603050405020304" pitchFamily="18" charset="0"/>
              </a:rPr>
              <a:t>) there is </a:t>
            </a:r>
            <a:r>
              <a:rPr lang="sr-Latn-CS" altLang="sr-Latn-RS" sz="2000" b="1" dirty="0" err="1">
                <a:latin typeface="Times New Roman" panose="02020603050405020304" pitchFamily="18" charset="0"/>
              </a:rPr>
              <a:t>septa</a:t>
            </a:r>
            <a:r>
              <a:rPr lang="sr-Latn-CS" altLang="sr-Latn-RS" sz="2000" b="1" dirty="0">
                <a:latin typeface="Times New Roman" panose="02020603050405020304" pitchFamily="18" charset="0"/>
              </a:rPr>
              <a:t> </a:t>
            </a:r>
            <a:r>
              <a:rPr lang="sr-Latn-CS" altLang="sr-Latn-RS" sz="2000" b="1" dirty="0" err="1">
                <a:latin typeface="Times New Roman" panose="02020603050405020304" pitchFamily="18" charset="0"/>
              </a:rPr>
              <a:t>interradicularia</a:t>
            </a:r>
            <a:r>
              <a:rPr lang="en-GB" altLang="sr-Latn-RS" sz="2000" b="1" dirty="0">
                <a:latin typeface="Times New Roman" panose="02020603050405020304" pitchFamily="18" charset="0"/>
              </a:rPr>
              <a:t> </a:t>
            </a:r>
            <a:r>
              <a:rPr lang="en-GB" altLang="sr-Latn-RS" sz="2000" dirty="0">
                <a:latin typeface="Times New Roman" panose="02020603050405020304" pitchFamily="18" charset="0"/>
              </a:rPr>
              <a:t>that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is the bony septum between the roots of the tooth with more than one root</a:t>
            </a:r>
            <a:br>
              <a:rPr lang="en-GB" altLang="sr-Latn-RS" sz="2000" dirty="0">
                <a:latin typeface="Times New Roman" panose="02020603050405020304" pitchFamily="18" charset="0"/>
              </a:rPr>
            </a:br>
            <a:endParaRPr lang="sr-Latn-CS" altLang="sr-Latn-RS" sz="2000" dirty="0">
              <a:solidFill>
                <a:srgbClr val="FFFF00"/>
              </a:solidFill>
              <a:latin typeface="Times New Roman" panose="02020603050405020304" pitchFamily="18" charset="0"/>
            </a:endParaRPr>
          </a:p>
          <a:p>
            <a:pPr eaLnBrk="1" hangingPunct="1">
              <a:buFont typeface="Wingdings" panose="05000000000000000000" pitchFamily="2" charset="2"/>
              <a:buNone/>
            </a:pPr>
            <a:endParaRPr lang="en-US" altLang="sr-Latn-RS" sz="2400" dirty="0">
              <a:latin typeface="Times New Roman" panose="02020603050405020304" pitchFamily="18" charset="0"/>
            </a:endParaRPr>
          </a:p>
        </p:txBody>
      </p:sp>
      <p:sp>
        <p:nvSpPr>
          <p:cNvPr id="2" name="Rectangle 2">
            <a:extLst>
              <a:ext uri="{FF2B5EF4-FFF2-40B4-BE49-F238E27FC236}">
                <a16:creationId xmlns:a16="http://schemas.microsoft.com/office/drawing/2014/main" id="{C877C15B-408B-CFCC-A20A-B9F5E0350154}"/>
              </a:ext>
            </a:extLst>
          </p:cNvPr>
          <p:cNvSpPr txBox="1">
            <a:spLocks noRot="1" noChangeArrowheads="1"/>
          </p:cNvSpPr>
          <p:nvPr/>
        </p:nvSpPr>
        <p:spPr bwMode="auto">
          <a:xfrm>
            <a:off x="462430" y="-29857"/>
            <a:ext cx="82296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 - PROCESSES</a:t>
            </a:r>
            <a:endParaRPr lang="en-US" altLang="sr-Latn-RS" sz="2800" b="1" dirty="0">
              <a:latin typeface="Times New Roman" panose="02020603050405020304" pitchFamily="18" charset="0"/>
            </a:endParaRPr>
          </a:p>
        </p:txBody>
      </p:sp>
      <p:pic>
        <p:nvPicPr>
          <p:cNvPr id="3" name="Picture 13313">
            <a:extLst>
              <a:ext uri="{FF2B5EF4-FFF2-40B4-BE49-F238E27FC236}">
                <a16:creationId xmlns:a16="http://schemas.microsoft.com/office/drawing/2014/main" id="{845FDCCA-30FE-0CF9-1221-B5FD03116F5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l="14972" t="10493" r="35597" b="8839"/>
          <a:stretch>
            <a:fillRect/>
          </a:stretch>
        </p:blipFill>
        <p:spPr bwMode="auto">
          <a:xfrm>
            <a:off x="755576" y="4077072"/>
            <a:ext cx="2851493" cy="261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1" descr="D:\My Documents\My Scans\maxilla1.jpg">
            <a:extLst>
              <a:ext uri="{FF2B5EF4-FFF2-40B4-BE49-F238E27FC236}">
                <a16:creationId xmlns:a16="http://schemas.microsoft.com/office/drawing/2014/main" id="{9F650C03-7100-5037-553B-3CD0C64651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8478" t="21899" r="11063" b="52007"/>
          <a:stretch>
            <a:fillRect/>
          </a:stretch>
        </p:blipFill>
        <p:spPr>
          <a:xfrm>
            <a:off x="4931444" y="4077072"/>
            <a:ext cx="3760586" cy="2662270"/>
          </a:xfrm>
          <a:prstGeom prst="rect">
            <a:avLst/>
          </a:prstGeom>
          <a:noFill/>
        </p:spPr>
      </p:pic>
    </p:spTree>
    <p:extLst>
      <p:ext uri="{BB962C8B-B14F-4D97-AF65-F5344CB8AC3E}">
        <p14:creationId xmlns:p14="http://schemas.microsoft.com/office/powerpoint/2010/main" val="2503147031"/>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sz="half" idx="1"/>
          </p:nvPr>
        </p:nvSpPr>
        <p:spPr>
          <a:xfrm>
            <a:off x="214313" y="1285875"/>
            <a:ext cx="4281487" cy="4840288"/>
          </a:xfrm>
        </p:spPr>
        <p:txBody>
          <a:bodyPr/>
          <a:lstStyle/>
          <a:p>
            <a:pPr eaLnBrk="1" hangingPunct="1"/>
            <a:r>
              <a:rPr lang="sr-Latn-CS" altLang="sr-Latn-RS" sz="2400" b="1">
                <a:latin typeface="Times New Roman" panose="02020603050405020304" pitchFamily="18" charset="0"/>
              </a:rPr>
              <a:t>Processus frontalis: </a:t>
            </a:r>
            <a:r>
              <a:rPr lang="sr-Latn-CS" altLang="sr-Latn-RS" sz="2400">
                <a:latin typeface="Times New Roman" panose="02020603050405020304" pitchFamily="18" charset="0"/>
              </a:rPr>
              <a:t>crista lacrimalis anterior, fossa sacci lacrimalis, crista ethmoidalis</a:t>
            </a:r>
          </a:p>
          <a:p>
            <a:pPr eaLnBrk="1" hangingPunct="1"/>
            <a:r>
              <a:rPr lang="sr-Latn-CS" altLang="sr-Latn-RS" sz="2400" b="1">
                <a:latin typeface="Times New Roman" panose="02020603050405020304" pitchFamily="18" charset="0"/>
              </a:rPr>
              <a:t>Processus zygomaticus</a:t>
            </a:r>
          </a:p>
          <a:p>
            <a:pPr eaLnBrk="1" hangingPunct="1"/>
            <a:r>
              <a:rPr lang="sr-Latn-CS" altLang="sr-Latn-RS" sz="2400" b="1">
                <a:latin typeface="Times New Roman" panose="02020603050405020304" pitchFamily="18" charset="0"/>
              </a:rPr>
              <a:t>Processus alveolaris </a:t>
            </a:r>
            <a:r>
              <a:rPr lang="sr-Latn-CS" altLang="sr-Latn-RS" sz="2400">
                <a:latin typeface="Times New Roman" panose="02020603050405020304" pitchFamily="18" charset="0"/>
              </a:rPr>
              <a:t>: </a:t>
            </a:r>
          </a:p>
          <a:p>
            <a:pPr eaLnBrk="1" hangingPunct="1"/>
            <a:r>
              <a:rPr lang="sr-Latn-CS" altLang="sr-Latn-RS" sz="2400">
                <a:latin typeface="Times New Roman" panose="02020603050405020304" pitchFamily="18" charset="0"/>
              </a:rPr>
              <a:t>Arcus alveolaris, alveoli dentales, juga alveolaria, septa interalveolaria, septa interradicularia</a:t>
            </a:r>
            <a:endParaRPr lang="sr-Latn-CS" altLang="sr-Latn-RS" sz="2400">
              <a:solidFill>
                <a:srgbClr val="FFFF00"/>
              </a:solidFill>
              <a:latin typeface="Times New Roman" panose="02020603050405020304" pitchFamily="18" charset="0"/>
            </a:endParaRPr>
          </a:p>
          <a:p>
            <a:pPr eaLnBrk="1" hangingPunct="1">
              <a:buFont typeface="Wingdings" panose="05000000000000000000" pitchFamily="2" charset="2"/>
              <a:buNone/>
            </a:pPr>
            <a:endParaRPr lang="en-US" altLang="sr-Latn-RS" sz="2400">
              <a:latin typeface="Times New Roman" panose="02020603050405020304" pitchFamily="18" charset="0"/>
            </a:endParaRPr>
          </a:p>
        </p:txBody>
      </p:sp>
      <p:pic>
        <p:nvPicPr>
          <p:cNvPr id="18436" name="Picture 3" descr="D:\My Documents\My Scans\maxilla.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0334" t="10526" r="11990" b="59367"/>
          <a:stretch>
            <a:fillRect/>
          </a:stretch>
        </p:blipFill>
        <p:spPr>
          <a:xfrm>
            <a:off x="5105400" y="2000250"/>
            <a:ext cx="4038600" cy="3205163"/>
          </a:xfrm>
          <a:noFill/>
        </p:spPr>
      </p:pic>
      <p:sp>
        <p:nvSpPr>
          <p:cNvPr id="3" name="Rectangle 2">
            <a:extLst>
              <a:ext uri="{FF2B5EF4-FFF2-40B4-BE49-F238E27FC236}">
                <a16:creationId xmlns:a16="http://schemas.microsoft.com/office/drawing/2014/main" id="{F39D57BC-55D9-A420-15D6-623D5C5DF471}"/>
              </a:ext>
            </a:extLst>
          </p:cNvPr>
          <p:cNvSpPr txBox="1">
            <a:spLocks noRot="1" noChangeArrowheads="1"/>
          </p:cNvSpPr>
          <p:nvPr/>
        </p:nvSpPr>
        <p:spPr bwMode="auto">
          <a:xfrm>
            <a:off x="462430" y="-29857"/>
            <a:ext cx="82296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 - PROCESSES</a:t>
            </a:r>
            <a:endParaRPr lang="en-US" altLang="sr-Latn-RS" sz="2800" b="1" dirty="0">
              <a:latin typeface="Times New Roman" panose="02020603050405020304" pitchFamily="18" charset="0"/>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D9B6A-FD77-06AE-194B-97CFB81BD2BD}"/>
            </a:ext>
          </a:extLst>
        </p:cNvPr>
        <p:cNvGrpSpPr/>
        <p:nvPr/>
      </p:nvGrpSpPr>
      <p:grpSpPr>
        <a:xfrm>
          <a:off x="0" y="0"/>
          <a:ext cx="0" cy="0"/>
          <a:chOff x="0" y="0"/>
          <a:chExt cx="0" cy="0"/>
        </a:xfrm>
      </p:grpSpPr>
      <p:sp>
        <p:nvSpPr>
          <p:cNvPr id="19459" name="Rectangle 3">
            <a:extLst>
              <a:ext uri="{FF2B5EF4-FFF2-40B4-BE49-F238E27FC236}">
                <a16:creationId xmlns:a16="http://schemas.microsoft.com/office/drawing/2014/main" id="{923B0CBC-FE7B-82F3-4822-562CDD0E1CB2}"/>
              </a:ext>
            </a:extLst>
          </p:cNvPr>
          <p:cNvSpPr>
            <a:spLocks noGrp="1" noChangeArrowheads="1"/>
          </p:cNvSpPr>
          <p:nvPr>
            <p:ph sz="half" idx="1"/>
          </p:nvPr>
        </p:nvSpPr>
        <p:spPr>
          <a:xfrm>
            <a:off x="142874" y="1071563"/>
            <a:ext cx="5149205" cy="5054600"/>
          </a:xfrm>
        </p:spPr>
        <p:txBody>
          <a:bodyPr/>
          <a:lstStyle/>
          <a:p>
            <a:pPr eaLnBrk="1" hangingPunct="1"/>
            <a:r>
              <a:rPr lang="sr-Latn-CS" altLang="sr-Latn-RS" sz="2400" b="1" dirty="0" err="1">
                <a:latin typeface="Times New Roman" panose="02020603050405020304" pitchFamily="18" charset="0"/>
              </a:rPr>
              <a:t>Processus</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palatinus</a:t>
            </a:r>
            <a:r>
              <a:rPr lang="sr-Latn-CS" altLang="sr-Latn-RS" sz="2400" b="1" dirty="0">
                <a:latin typeface="Times New Roman" panose="02020603050405020304" pitchFamily="18" charset="0"/>
              </a:rPr>
              <a:t> </a:t>
            </a:r>
            <a:r>
              <a:rPr lang="sr-Latn-CS" altLang="sr-Latn-RS" sz="2400" dirty="0">
                <a:solidFill>
                  <a:srgbClr val="FFFF00"/>
                </a:solidFill>
                <a:latin typeface="Times New Roman" panose="02020603050405020304" pitchFamily="18" charset="0"/>
              </a:rPr>
              <a:t>: </a:t>
            </a:r>
            <a:endParaRPr lang="sr-Latn-CS" altLang="sr-Latn-RS" sz="2400" dirty="0">
              <a:latin typeface="Times New Roman" panose="02020603050405020304" pitchFamily="18" charset="0"/>
            </a:endParaRPr>
          </a:p>
          <a:p>
            <a:pPr eaLnBrk="1" hangingPunct="1"/>
            <a:r>
              <a:rPr lang="en-GB" altLang="sr-Latn-RS" sz="2400" dirty="0">
                <a:solidFill>
                  <a:srgbClr val="0000FF"/>
                </a:solidFill>
                <a:latin typeface="Times New Roman" panose="02020603050405020304" pitchFamily="18" charset="0"/>
              </a:rPr>
              <a:t>Inferior surface</a:t>
            </a:r>
            <a:r>
              <a:rPr lang="sr-Latn-CS" altLang="sr-Latn-RS" sz="2400" dirty="0">
                <a:latin typeface="Times New Roman" panose="02020603050405020304" pitchFamily="18" charset="0"/>
              </a:rPr>
              <a:t>: </a:t>
            </a:r>
            <a:r>
              <a:rPr lang="sr-Latn-CS" altLang="sr-Latn-RS" sz="2400" b="1" dirty="0" err="1">
                <a:latin typeface="Times New Roman" panose="02020603050405020304" pitchFamily="18" charset="0"/>
              </a:rPr>
              <a:t>sulci</a:t>
            </a:r>
            <a:r>
              <a:rPr lang="sr-Latn-CS" altLang="sr-Latn-RS" sz="2400" b="1" dirty="0">
                <a:latin typeface="Times New Roman" panose="02020603050405020304" pitchFamily="18" charset="0"/>
              </a:rPr>
              <a:t> palatini- </a:t>
            </a:r>
            <a:r>
              <a:rPr lang="sr-Latn-CS" altLang="sr-Latn-RS" sz="2400" dirty="0" err="1">
                <a:latin typeface="Times New Roman" panose="02020603050405020304" pitchFamily="18" charset="0"/>
              </a:rPr>
              <a:t>a.palatina</a:t>
            </a:r>
            <a:r>
              <a:rPr lang="sr-Latn-CS" altLang="sr-Latn-RS" sz="2400" dirty="0">
                <a:latin typeface="Times New Roman" panose="02020603050405020304" pitchFamily="18" charset="0"/>
              </a:rPr>
              <a:t> major, </a:t>
            </a:r>
            <a:r>
              <a:rPr lang="sr-Latn-CS" altLang="sr-Latn-RS" sz="2400" dirty="0" err="1">
                <a:latin typeface="Times New Roman" panose="02020603050405020304" pitchFamily="18" charset="0"/>
              </a:rPr>
              <a:t>n.palatinus</a:t>
            </a:r>
            <a:r>
              <a:rPr lang="sr-Latn-CS" altLang="sr-Latn-RS" sz="2400" dirty="0">
                <a:latin typeface="Times New Roman" panose="02020603050405020304" pitchFamily="18" charset="0"/>
              </a:rPr>
              <a:t> major, </a:t>
            </a:r>
            <a:br>
              <a:rPr lang="en-GB" altLang="sr-Latn-RS" sz="2400" dirty="0">
                <a:latin typeface="Times New Roman" panose="02020603050405020304" pitchFamily="18" charset="0"/>
              </a:rPr>
            </a:br>
            <a:r>
              <a:rPr lang="en-GB" altLang="sr-Latn-RS" sz="2400" dirty="0">
                <a:latin typeface="Times New Roman" panose="02020603050405020304" pitchFamily="18" charset="0"/>
              </a:rPr>
              <a:t>- medial border </a:t>
            </a:r>
            <a:r>
              <a:rPr lang="sr-Latn-CS" altLang="sr-Latn-RS" sz="2400" dirty="0">
                <a:latin typeface="Times New Roman" panose="02020603050405020304" pitchFamily="18" charset="0"/>
              </a:rPr>
              <a:t>– </a:t>
            </a:r>
            <a:r>
              <a:rPr lang="sr-Latn-CS" altLang="sr-Latn-RS" sz="2400" b="1" dirty="0" err="1">
                <a:latin typeface="Times New Roman" panose="02020603050405020304" pitchFamily="18" charset="0"/>
              </a:rPr>
              <a:t>sutura</a:t>
            </a:r>
            <a:r>
              <a:rPr lang="sr-Latn-CS" altLang="sr-Latn-RS" sz="2400" dirty="0">
                <a:latin typeface="Times New Roman" panose="02020603050405020304" pitchFamily="18" charset="0"/>
              </a:rPr>
              <a:t> </a:t>
            </a:r>
            <a:r>
              <a:rPr lang="sr-Latn-CS" altLang="sr-Latn-RS" sz="2400" b="1" dirty="0">
                <a:latin typeface="Times New Roman" panose="02020603050405020304" pitchFamily="18" charset="0"/>
              </a:rPr>
              <a:t>palatina </a:t>
            </a:r>
            <a:r>
              <a:rPr lang="sr-Latn-CS" altLang="sr-Latn-RS" sz="2400" b="1" dirty="0" err="1">
                <a:latin typeface="Times New Roman" panose="02020603050405020304" pitchFamily="18" charset="0"/>
              </a:rPr>
              <a:t>mediana</a:t>
            </a:r>
            <a:r>
              <a:rPr lang="en-GB" altLang="sr-Latn-RS" sz="2400" b="1" dirty="0">
                <a:latin typeface="Times New Roman" panose="02020603050405020304" pitchFamily="18" charset="0"/>
              </a:rPr>
              <a:t> </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sutura</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intermaxillaris</a:t>
            </a:r>
            <a:r>
              <a:rPr lang="sr-Latn-CS" altLang="sr-Latn-RS" sz="2400" b="1" dirty="0">
                <a:latin typeface="Times New Roman" panose="02020603050405020304" pitchFamily="18" charset="0"/>
              </a:rPr>
              <a:t> </a:t>
            </a:r>
            <a:r>
              <a:rPr lang="sr-Latn-CS" altLang="sr-Latn-RS" sz="2400" dirty="0">
                <a:latin typeface="Times New Roman" panose="02020603050405020304" pitchFamily="18" charset="0"/>
              </a:rPr>
              <a:t>– </a:t>
            </a:r>
            <a:r>
              <a:rPr lang="sr-Latn-CS" altLang="sr-Latn-RS" sz="2400" b="1" dirty="0" err="1">
                <a:latin typeface="Times New Roman" panose="02020603050405020304" pitchFamily="18" charset="0"/>
              </a:rPr>
              <a:t>fossa</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incisiva</a:t>
            </a:r>
            <a:r>
              <a:rPr lang="sr-Latn-CS" altLang="sr-Latn-RS" sz="2400" b="1" dirty="0">
                <a:latin typeface="Times New Roman" panose="02020603050405020304" pitchFamily="18" charset="0"/>
              </a:rPr>
              <a:t> sa </a:t>
            </a:r>
            <a:r>
              <a:rPr lang="sr-Latn-CS" altLang="sr-Latn-RS" sz="2400" b="1" dirty="0" err="1">
                <a:latin typeface="Times New Roman" panose="02020603050405020304" pitchFamily="18" charset="0"/>
              </a:rPr>
              <a:t>canalis</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incisivus</a:t>
            </a:r>
            <a:r>
              <a:rPr lang="sr-Latn-CS" altLang="sr-Latn-RS" sz="2400" dirty="0">
                <a:latin typeface="Times New Roman" panose="02020603050405020304" pitchFamily="18" charset="0"/>
              </a:rPr>
              <a:t> (</a:t>
            </a:r>
            <a:r>
              <a:rPr lang="sr-Latn-CS" altLang="sr-Latn-RS" sz="2400" dirty="0" err="1">
                <a:latin typeface="Times New Roman" panose="02020603050405020304" pitchFamily="18" charset="0"/>
              </a:rPr>
              <a:t>n.nasopalatinus</a:t>
            </a:r>
            <a:r>
              <a:rPr lang="sr-Latn-CS" altLang="sr-Latn-RS" sz="2400" dirty="0">
                <a:latin typeface="Times New Roman" panose="02020603050405020304" pitchFamily="18" charset="0"/>
              </a:rPr>
              <a:t> </a:t>
            </a:r>
            <a:r>
              <a:rPr lang="sr-Latn-CS" altLang="sr-Latn-RS" sz="2400" dirty="0" err="1">
                <a:latin typeface="Times New Roman" panose="02020603050405020304" pitchFamily="18" charset="0"/>
              </a:rPr>
              <a:t>Scarpe</a:t>
            </a:r>
            <a:r>
              <a:rPr lang="sr-Latn-CS" altLang="sr-Latn-RS" sz="2400" dirty="0">
                <a:latin typeface="Times New Roman" panose="02020603050405020304" pitchFamily="18" charset="0"/>
              </a:rPr>
              <a:t>, </a:t>
            </a:r>
            <a:r>
              <a:rPr lang="sr-Latn-CS" altLang="sr-Latn-RS" sz="2400" dirty="0" err="1">
                <a:latin typeface="Times New Roman" panose="02020603050405020304" pitchFamily="18" charset="0"/>
              </a:rPr>
              <a:t>aa.nasales</a:t>
            </a:r>
            <a:r>
              <a:rPr lang="sr-Latn-CS" altLang="sr-Latn-RS" sz="2400" dirty="0">
                <a:latin typeface="Times New Roman" panose="02020603050405020304" pitchFamily="18" charset="0"/>
              </a:rPr>
              <a:t> </a:t>
            </a:r>
            <a:r>
              <a:rPr lang="sr-Latn-CS" altLang="sr-Latn-RS" sz="2400" dirty="0" err="1">
                <a:latin typeface="Times New Roman" panose="02020603050405020304" pitchFamily="18" charset="0"/>
              </a:rPr>
              <a:t>posteriores</a:t>
            </a:r>
            <a:r>
              <a:rPr lang="sr-Latn-CS" altLang="sr-Latn-RS" sz="2400" dirty="0">
                <a:latin typeface="Times New Roman" panose="02020603050405020304" pitchFamily="18" charset="0"/>
              </a:rPr>
              <a:t> </a:t>
            </a:r>
            <a:r>
              <a:rPr lang="sr-Latn-CS" altLang="sr-Latn-RS" sz="2400" dirty="0" err="1">
                <a:latin typeface="Times New Roman" panose="02020603050405020304" pitchFamily="18" charset="0"/>
              </a:rPr>
              <a:t>septi</a:t>
            </a:r>
            <a:r>
              <a:rPr lang="sr-Latn-CS" altLang="sr-Latn-RS" sz="2400" dirty="0">
                <a:latin typeface="Times New Roman" panose="02020603050405020304" pitchFamily="18" charset="0"/>
              </a:rPr>
              <a:t>)</a:t>
            </a:r>
            <a:br>
              <a:rPr lang="en-GB" altLang="sr-Latn-RS" sz="2400" dirty="0">
                <a:latin typeface="Times New Roman" panose="02020603050405020304" pitchFamily="18" charset="0"/>
              </a:rPr>
            </a:br>
            <a:r>
              <a:rPr lang="en-GB" altLang="sr-Latn-RS" sz="2400" dirty="0">
                <a:latin typeface="Times New Roman" panose="02020603050405020304" pitchFamily="18" charset="0"/>
              </a:rPr>
              <a:t>- posterior border </a:t>
            </a:r>
            <a:r>
              <a:rPr lang="sr-Latn-CS" altLang="sr-Latn-RS" sz="2400" dirty="0">
                <a:latin typeface="Times New Roman" panose="02020603050405020304" pitchFamily="18" charset="0"/>
              </a:rPr>
              <a:t>– </a:t>
            </a:r>
            <a:r>
              <a:rPr lang="sr-Latn-CS" altLang="sr-Latn-RS" sz="2400" b="1" dirty="0" err="1">
                <a:latin typeface="Times New Roman" panose="02020603050405020304" pitchFamily="18" charset="0"/>
              </a:rPr>
              <a:t>sutura</a:t>
            </a:r>
            <a:r>
              <a:rPr lang="sr-Latn-CS" altLang="sr-Latn-RS" sz="2400" b="1" dirty="0">
                <a:latin typeface="Times New Roman" panose="02020603050405020304" pitchFamily="18" charset="0"/>
              </a:rPr>
              <a:t> palatina </a:t>
            </a:r>
            <a:r>
              <a:rPr lang="sr-Latn-CS" altLang="sr-Latn-RS" sz="2400" b="1" dirty="0" err="1">
                <a:latin typeface="Times New Roman" panose="02020603050405020304" pitchFamily="18" charset="0"/>
              </a:rPr>
              <a:t>transversa</a:t>
            </a:r>
            <a:endParaRPr lang="sr-Latn-CS" altLang="sr-Latn-RS" sz="2400" b="1" dirty="0">
              <a:latin typeface="Times New Roman" panose="02020603050405020304" pitchFamily="18" charset="0"/>
            </a:endParaRPr>
          </a:p>
          <a:p>
            <a:pPr eaLnBrk="1" hangingPunct="1"/>
            <a:r>
              <a:rPr lang="en-GB" altLang="sr-Latn-RS" sz="2400" dirty="0">
                <a:solidFill>
                  <a:srgbClr val="0000FF"/>
                </a:solidFill>
                <a:latin typeface="Times New Roman" panose="02020603050405020304" pitchFamily="18" charset="0"/>
              </a:rPr>
              <a:t>Superior surface</a:t>
            </a:r>
            <a:r>
              <a:rPr lang="sr-Latn-CS" altLang="sr-Latn-RS" sz="2400" dirty="0">
                <a:latin typeface="Times New Roman" panose="02020603050405020304" pitchFamily="18" charset="0"/>
              </a:rPr>
              <a:t>: </a:t>
            </a:r>
            <a:r>
              <a:rPr lang="sr-Latn-CS" altLang="sr-Latn-RS" sz="2400" b="1" dirty="0" err="1">
                <a:latin typeface="Times New Roman" panose="02020603050405020304" pitchFamily="18" charset="0"/>
              </a:rPr>
              <a:t>crista</a:t>
            </a:r>
            <a:r>
              <a:rPr lang="sr-Latn-CS" altLang="sr-Latn-RS" sz="2400" b="1" dirty="0">
                <a:latin typeface="Times New Roman" panose="02020603050405020304" pitchFamily="18" charset="0"/>
              </a:rPr>
              <a:t> </a:t>
            </a:r>
            <a:r>
              <a:rPr lang="sr-Latn-CS" altLang="sr-Latn-RS" sz="2400" b="1" dirty="0" err="1">
                <a:latin typeface="Times New Roman" panose="02020603050405020304" pitchFamily="18" charset="0"/>
              </a:rPr>
              <a:t>nasalis</a:t>
            </a:r>
            <a:r>
              <a:rPr lang="sr-Latn-CS" altLang="sr-Latn-RS" sz="2400" b="1" dirty="0">
                <a:latin typeface="Times New Roman" panose="02020603050405020304" pitchFamily="18" charset="0"/>
              </a:rPr>
              <a:t> </a:t>
            </a:r>
            <a:r>
              <a:rPr lang="sr-Latn-CS" altLang="sr-Latn-RS" sz="2400" dirty="0">
                <a:latin typeface="Times New Roman" panose="02020603050405020304" pitchFamily="18" charset="0"/>
              </a:rPr>
              <a:t>(</a:t>
            </a:r>
            <a:r>
              <a:rPr lang="sr-Latn-CS" altLang="sr-Latn-RS" sz="2400" dirty="0" err="1">
                <a:latin typeface="Times New Roman" panose="02020603050405020304" pitchFamily="18" charset="0"/>
              </a:rPr>
              <a:t>vomer</a:t>
            </a:r>
            <a:r>
              <a:rPr lang="sr-Latn-CS" altLang="sr-Latn-RS" sz="2400" dirty="0">
                <a:latin typeface="Times New Roman" panose="02020603050405020304" pitchFamily="18" charset="0"/>
              </a:rPr>
              <a:t>)</a:t>
            </a:r>
          </a:p>
          <a:p>
            <a:pPr eaLnBrk="1" hangingPunct="1">
              <a:buFont typeface="Wingdings" panose="05000000000000000000" pitchFamily="2" charset="2"/>
              <a:buNone/>
            </a:pPr>
            <a:endParaRPr lang="en-US" altLang="sr-Latn-RS" sz="2400" dirty="0">
              <a:latin typeface="Times New Roman" panose="02020603050405020304" pitchFamily="18" charset="0"/>
            </a:endParaRPr>
          </a:p>
        </p:txBody>
      </p:sp>
      <p:pic>
        <p:nvPicPr>
          <p:cNvPr id="19460" name="Picture 1" descr="D:\My Documents\My Scans\maxilla1.jpg">
            <a:extLst>
              <a:ext uri="{FF2B5EF4-FFF2-40B4-BE49-F238E27FC236}">
                <a16:creationId xmlns:a16="http://schemas.microsoft.com/office/drawing/2014/main" id="{89F02E78-1413-850B-2435-1A9B1F7908F2}"/>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8478" t="21899" r="11063" b="52007"/>
          <a:stretch>
            <a:fillRect/>
          </a:stretch>
        </p:blipFill>
        <p:spPr>
          <a:xfrm>
            <a:off x="5105400" y="1928813"/>
            <a:ext cx="4038600" cy="2859087"/>
          </a:xfrm>
          <a:noFill/>
        </p:spPr>
      </p:pic>
      <p:sp>
        <p:nvSpPr>
          <p:cNvPr id="2" name="Rectangle 2">
            <a:extLst>
              <a:ext uri="{FF2B5EF4-FFF2-40B4-BE49-F238E27FC236}">
                <a16:creationId xmlns:a16="http://schemas.microsoft.com/office/drawing/2014/main" id="{AF58A1C4-E231-B32A-068B-2B13AE07CA0F}"/>
              </a:ext>
            </a:extLst>
          </p:cNvPr>
          <p:cNvSpPr txBox="1">
            <a:spLocks noRot="1" noChangeArrowheads="1"/>
          </p:cNvSpPr>
          <p:nvPr/>
        </p:nvSpPr>
        <p:spPr bwMode="auto">
          <a:xfrm>
            <a:off x="462430" y="-29857"/>
            <a:ext cx="8229600" cy="633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 - PROCESSES</a:t>
            </a:r>
            <a:endParaRPr lang="en-US" altLang="sr-Latn-RS" sz="2800" b="1" dirty="0">
              <a:latin typeface="Times New Roman" panose="02020603050405020304" pitchFamily="18" charset="0"/>
            </a:endParaRPr>
          </a:p>
        </p:txBody>
      </p:sp>
    </p:spTree>
    <p:extLst>
      <p:ext uri="{BB962C8B-B14F-4D97-AF65-F5344CB8AC3E}">
        <p14:creationId xmlns:p14="http://schemas.microsoft.com/office/powerpoint/2010/main" val="291980323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l="7640" r="37537" b="37549"/>
          <a:stretch>
            <a:fillRect/>
          </a:stretch>
        </p:blipFill>
        <p:spPr bwMode="auto">
          <a:xfrm>
            <a:off x="611188" y="0"/>
            <a:ext cx="7981950" cy="682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6228184" y="1052736"/>
            <a:ext cx="2914131" cy="523220"/>
          </a:xfrm>
          <a:prstGeom prst="rect">
            <a:avLst/>
          </a:prstGeom>
          <a:noFill/>
        </p:spPr>
        <p:txBody>
          <a:bodyPr wrap="none" rtlCol="0">
            <a:spAutoFit/>
          </a:bodyPr>
          <a:lstStyle/>
          <a:p>
            <a:r>
              <a:rPr lang="sr-Latn-RS" sz="2800" b="1" dirty="0">
                <a:solidFill>
                  <a:srgbClr val="FF0000"/>
                </a:solidFill>
              </a:rPr>
              <a:t>OS PALATINUM</a:t>
            </a: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2" name="Picture 5" descr="C:\Users\STOJADINOVIC\Desktop\955f4aefc83271df88ee40f77d67eede.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57448" y="2832209"/>
            <a:ext cx="4038600" cy="4038600"/>
          </a:xfrm>
          <a:noFill/>
        </p:spPr>
      </p:pic>
      <p:sp>
        <p:nvSpPr>
          <p:cNvPr id="27650" name="Rectangle 2"/>
          <p:cNvSpPr>
            <a:spLocks noGrp="1" noRot="1" noChangeArrowheads="1"/>
          </p:cNvSpPr>
          <p:nvPr>
            <p:ph type="title"/>
          </p:nvPr>
        </p:nvSpPr>
        <p:spPr>
          <a:xfrm>
            <a:off x="457200" y="0"/>
            <a:ext cx="8229600" cy="654050"/>
          </a:xfrm>
        </p:spPr>
        <p:txBody>
          <a:bodyPr/>
          <a:lstStyle/>
          <a:p>
            <a:pPr eaLnBrk="1" hangingPunct="1"/>
            <a:r>
              <a:rPr lang="sr-Latn-CS" altLang="sr-Latn-RS" sz="2800" b="1" dirty="0">
                <a:latin typeface="Times New Roman" panose="02020603050405020304" pitchFamily="18" charset="0"/>
              </a:rPr>
              <a:t>OS PALATINUM – </a:t>
            </a:r>
            <a:r>
              <a:rPr lang="en-GB" altLang="sr-Latn-RS" sz="2800" b="1" dirty="0">
                <a:latin typeface="Times New Roman" panose="02020603050405020304" pitchFamily="18" charset="0"/>
              </a:rPr>
              <a:t>PALATINE BONE</a:t>
            </a:r>
            <a:endParaRPr lang="en-US" altLang="sr-Latn-RS" sz="2800" b="1" dirty="0">
              <a:latin typeface="Times New Roman" panose="02020603050405020304" pitchFamily="18" charset="0"/>
            </a:endParaRPr>
          </a:p>
        </p:txBody>
      </p:sp>
      <p:sp>
        <p:nvSpPr>
          <p:cNvPr id="27651" name="Rectangle 3"/>
          <p:cNvSpPr>
            <a:spLocks noGrp="1" noChangeArrowheads="1"/>
          </p:cNvSpPr>
          <p:nvPr>
            <p:ph sz="half" idx="1"/>
          </p:nvPr>
        </p:nvSpPr>
        <p:spPr>
          <a:xfrm>
            <a:off x="47952" y="1052736"/>
            <a:ext cx="9072562" cy="4680520"/>
          </a:xfrm>
        </p:spPr>
        <p:txBody>
          <a:bodyPr/>
          <a:lstStyle/>
          <a:p>
            <a:pPr eaLnBrk="1" hangingPunct="1"/>
            <a:r>
              <a:rPr lang="en-GB" sz="2200" b="0" i="0" dirty="0">
                <a:solidFill>
                  <a:srgbClr val="495354"/>
                </a:solidFill>
                <a:effectLst/>
                <a:latin typeface="Times New Roman" panose="02020603050405020304" pitchFamily="18" charset="0"/>
                <a:cs typeface="Times New Roman" panose="02020603050405020304" pitchFamily="18" charset="0"/>
              </a:rPr>
              <a:t>is a paired bone located between the maxillae and the pterygoid process of the sphenoid bone. </a:t>
            </a:r>
            <a:endParaRPr lang="en-GB" altLang="sr-Latn-RS" sz="2200" dirty="0">
              <a:latin typeface="Times New Roman" panose="02020603050405020304" pitchFamily="18" charset="0"/>
              <a:cs typeface="Times New Roman" panose="02020603050405020304" pitchFamily="18" charset="0"/>
            </a:endParaRPr>
          </a:p>
          <a:p>
            <a:pPr eaLnBrk="1" hangingPunct="1"/>
            <a:r>
              <a:rPr lang="en-GB" altLang="sr-Latn-RS" sz="2200" dirty="0">
                <a:latin typeface="Times New Roman" panose="02020603050405020304" pitchFamily="18" charset="0"/>
              </a:rPr>
              <a:t>forms nasal, oral and orbital cavity as well as the </a:t>
            </a:r>
            <a:r>
              <a:rPr lang="en-GB" altLang="sr-Latn-RS" sz="2200" dirty="0" err="1">
                <a:latin typeface="Times New Roman" panose="02020603050405020304" pitchFamily="18" charset="0"/>
              </a:rPr>
              <a:t>pretrygopalatin</a:t>
            </a:r>
            <a:r>
              <a:rPr lang="en-GB" altLang="sr-Latn-RS" sz="2200" dirty="0">
                <a:latin typeface="Times New Roman" panose="02020603050405020304" pitchFamily="18" charset="0"/>
              </a:rPr>
              <a:t> fossa (fossa </a:t>
            </a:r>
            <a:r>
              <a:rPr lang="en-GB" altLang="sr-Latn-RS" sz="2200" dirty="0" err="1">
                <a:latin typeface="Times New Roman" panose="02020603050405020304" pitchFamily="18" charset="0"/>
              </a:rPr>
              <a:t>pterygopalatina</a:t>
            </a:r>
            <a:r>
              <a:rPr lang="en-GB" altLang="sr-Latn-RS" sz="2200" dirty="0">
                <a:latin typeface="Times New Roman" panose="02020603050405020304" pitchFamily="18" charset="0"/>
              </a:rPr>
              <a:t>) and pterygoid fossa (fossa </a:t>
            </a:r>
            <a:r>
              <a:rPr lang="en-GB" altLang="sr-Latn-RS" sz="2200" dirty="0" err="1">
                <a:latin typeface="Times New Roman" panose="02020603050405020304" pitchFamily="18" charset="0"/>
              </a:rPr>
              <a:t>pterygoidea</a:t>
            </a:r>
            <a:r>
              <a:rPr lang="en-GB" altLang="sr-Latn-RS" sz="2200" dirty="0">
                <a:latin typeface="Times New Roman" panose="02020603050405020304" pitchFamily="18" charset="0"/>
              </a:rPr>
              <a:t>)</a:t>
            </a:r>
          </a:p>
          <a:p>
            <a:pPr eaLnBrk="1" hangingPunct="1"/>
            <a:r>
              <a:rPr lang="en-GB" altLang="sr-Latn-RS" sz="2200" dirty="0">
                <a:latin typeface="Times New Roman" panose="02020603050405020304" pitchFamily="18" charset="0"/>
              </a:rPr>
              <a:t>has:</a:t>
            </a:r>
            <a:endParaRPr lang="sr-Latn-CS" altLang="sr-Latn-RS" sz="2200" dirty="0">
              <a:latin typeface="Times New Roman" panose="02020603050405020304" pitchFamily="18" charset="0"/>
            </a:endParaRPr>
          </a:p>
          <a:p>
            <a:pPr marL="0" indent="0" eaLnBrk="1" hangingPunct="1">
              <a:buAutoNum type="arabicParenR"/>
            </a:pPr>
            <a:r>
              <a:rPr lang="en-GB" altLang="sr-Latn-RS" sz="2400" b="1" dirty="0">
                <a:latin typeface="Times New Roman" panose="02020603050405020304" pitchFamily="18" charset="0"/>
              </a:rPr>
              <a:t> </a:t>
            </a:r>
            <a:r>
              <a:rPr lang="sr-Latn-CS" altLang="sr-Latn-RS" sz="2400" b="1" dirty="0">
                <a:latin typeface="Times New Roman" panose="02020603050405020304" pitchFamily="18" charset="0"/>
              </a:rPr>
              <a:t>Lamina </a:t>
            </a:r>
            <a:r>
              <a:rPr lang="sr-Latn-CS" altLang="sr-Latn-RS" sz="2400" b="1" dirty="0" err="1">
                <a:latin typeface="Times New Roman" panose="02020603050405020304" pitchFamily="18" charset="0"/>
              </a:rPr>
              <a:t>horizontalis</a:t>
            </a:r>
            <a:r>
              <a:rPr lang="sr-Latn-CS" altLang="sr-Latn-RS" sz="2400" b="1" dirty="0">
                <a:latin typeface="Times New Roman" panose="02020603050405020304" pitchFamily="18" charset="0"/>
              </a:rPr>
              <a:t> </a:t>
            </a:r>
            <a:r>
              <a:rPr lang="sr-Latn-CS" altLang="sr-Latn-RS" sz="2400" dirty="0">
                <a:solidFill>
                  <a:srgbClr val="FFFF00"/>
                </a:solidFill>
                <a:latin typeface="Times New Roman" panose="02020603050405020304" pitchFamily="18" charset="0"/>
              </a:rPr>
              <a:t>:</a:t>
            </a:r>
            <a:br>
              <a:rPr lang="en-GB" altLang="sr-Latn-RS" sz="2400" dirty="0">
                <a:solidFill>
                  <a:srgbClr val="FFFF00"/>
                </a:solidFill>
                <a:latin typeface="Times New Roman" panose="02020603050405020304" pitchFamily="18" charset="0"/>
              </a:rPr>
            </a:br>
            <a:r>
              <a:rPr lang="en-GB" altLang="sr-Latn-RS" sz="2400" b="1" dirty="0">
                <a:latin typeface="Times New Roman" panose="02020603050405020304" pitchFamily="18" charset="0"/>
              </a:rPr>
              <a:t>    (horizontal plate)</a:t>
            </a:r>
            <a:r>
              <a:rPr lang="sr-Latn-CS" altLang="sr-Latn-RS" sz="2400" dirty="0">
                <a:latin typeface="Times New Roman" panose="02020603050405020304" pitchFamily="18" charset="0"/>
              </a:rPr>
              <a:t> </a:t>
            </a:r>
            <a:br>
              <a:rPr lang="en-GB" altLang="sr-Latn-RS" sz="2400" dirty="0">
                <a:latin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The plate is quadrangular in shape, having a</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medial, lateral, anterior, and posterior border.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It shows two surfaces, the palatine and nasal,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which face the oral and nasal cavities </a:t>
            </a:r>
            <a:r>
              <a:rPr lang="en-GB" sz="1800" b="0" i="0" dirty="0">
                <a:effectLst/>
                <a:latin typeface="Times New Roman" panose="02020603050405020304" pitchFamily="18" charset="0"/>
                <a:cs typeface="Times New Roman" panose="02020603050405020304" pitchFamily="18" charset="0"/>
              </a:rPr>
              <a:t>respectively</a:t>
            </a:r>
            <a:r>
              <a:rPr lang="en-GB" sz="1800" b="0" i="0" dirty="0">
                <a:effectLst/>
                <a:latin typeface="PlutoSansLight"/>
              </a:rPr>
              <a:t>.</a:t>
            </a:r>
            <a:endParaRPr lang="en-US" altLang="sr-Latn-RS" sz="1800" dirty="0">
              <a:latin typeface="Times New Roman" panose="02020603050405020304" pitchFamily="18" charset="0"/>
            </a:endParaRPr>
          </a:p>
          <a:p>
            <a:pPr marL="457200" indent="-457200" eaLnBrk="1" hangingPunct="1">
              <a:buAutoNum type="arabicParenR"/>
            </a:pPr>
            <a:r>
              <a:rPr lang="en-US" altLang="sr-Latn-RS" sz="2400" b="1" dirty="0">
                <a:latin typeface="Times New Roman" panose="02020603050405020304" pitchFamily="18" charset="0"/>
              </a:rPr>
              <a:t>Lamina </a:t>
            </a:r>
            <a:r>
              <a:rPr lang="en-US" altLang="sr-Latn-RS" sz="2400" b="1" dirty="0" err="1">
                <a:latin typeface="Times New Roman" panose="02020603050405020304" pitchFamily="18" charset="0"/>
              </a:rPr>
              <a:t>perpendicularis</a:t>
            </a:r>
            <a:br>
              <a:rPr lang="en-US" altLang="sr-Latn-RS" sz="2400" b="1" dirty="0">
                <a:latin typeface="Times New Roman" panose="02020603050405020304" pitchFamily="18" charset="0"/>
              </a:rPr>
            </a:br>
            <a:r>
              <a:rPr lang="en-US" altLang="sr-Latn-RS" sz="2400" b="1" dirty="0">
                <a:latin typeface="Times New Roman" panose="02020603050405020304" pitchFamily="18" charset="0"/>
              </a:rPr>
              <a:t>(perpendicular plate)</a:t>
            </a:r>
          </a:p>
          <a:p>
            <a:pPr marL="0" indent="0" eaLnBrk="1" hangingPunct="1">
              <a:buNone/>
            </a:pPr>
            <a:r>
              <a:rPr lang="en-US" altLang="sr-Latn-RS" sz="2000" dirty="0">
                <a:latin typeface="Times New Roman" panose="02020603050405020304" pitchFamily="18" charset="0"/>
              </a:rPr>
              <a:t>* Perpendicular plate is superiorly </a:t>
            </a:r>
            <a:r>
              <a:rPr lang="en-GB" altLang="sr-Latn-RS" sz="2000" dirty="0">
                <a:latin typeface="Times New Roman" panose="02020603050405020304" pitchFamily="18" charset="0"/>
              </a:rPr>
              <a:t>extension of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the </a:t>
            </a:r>
            <a:r>
              <a:rPr lang="en-GB" altLang="sr-Latn-RS" sz="2000" b="1" dirty="0">
                <a:latin typeface="Times New Roman" panose="02020603050405020304" pitchFamily="18" charset="0"/>
              </a:rPr>
              <a:t>lateral border </a:t>
            </a:r>
            <a:r>
              <a:rPr lang="en-GB" altLang="sr-Latn-RS" sz="2000" dirty="0">
                <a:latin typeface="Times New Roman" panose="02020603050405020304" pitchFamily="18" charset="0"/>
              </a:rPr>
              <a:t>of horizontal plate</a:t>
            </a:r>
          </a:p>
          <a:p>
            <a:pPr marL="0" indent="0" eaLnBrk="1" hangingPunct="1">
              <a:buNone/>
            </a:pPr>
            <a:r>
              <a:rPr lang="en-GB" altLang="sr-Latn-RS" sz="2000" dirty="0">
                <a:latin typeface="Times New Roman" panose="02020603050405020304" pitchFamily="18" charset="0"/>
              </a:rPr>
              <a:t>* These two plates form the angle of 90º</a:t>
            </a:r>
            <a:endParaRPr lang="sr-Latn-CS" altLang="sr-Latn-RS" sz="2000" dirty="0">
              <a:latin typeface="Times New Roman" panose="02020603050405020304" pitchFamily="18" charset="0"/>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EB079-18E6-CCD5-66E4-7DFA25E7FBF0}"/>
            </a:ext>
          </a:extLst>
        </p:cNvPr>
        <p:cNvGrpSpPr/>
        <p:nvPr/>
      </p:nvGrpSpPr>
      <p:grpSpPr>
        <a:xfrm>
          <a:off x="0" y="0"/>
          <a:ext cx="0" cy="0"/>
          <a:chOff x="0" y="0"/>
          <a:chExt cx="0" cy="0"/>
        </a:xfrm>
      </p:grpSpPr>
      <p:pic>
        <p:nvPicPr>
          <p:cNvPr id="27652" name="Picture 5" descr="C:\Users\STOJADINOVIC\Desktop\955f4aefc83271df88ee40f77d67eede.jpg">
            <a:extLst>
              <a:ext uri="{FF2B5EF4-FFF2-40B4-BE49-F238E27FC236}">
                <a16:creationId xmlns:a16="http://schemas.microsoft.com/office/drawing/2014/main" id="{2454A2C0-770D-ABE4-BBAD-86C9C370C80D}"/>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4932040" y="327025"/>
            <a:ext cx="4038600" cy="4038600"/>
          </a:xfrm>
          <a:noFill/>
        </p:spPr>
      </p:pic>
      <p:sp>
        <p:nvSpPr>
          <p:cNvPr id="27650" name="Rectangle 2">
            <a:extLst>
              <a:ext uri="{FF2B5EF4-FFF2-40B4-BE49-F238E27FC236}">
                <a16:creationId xmlns:a16="http://schemas.microsoft.com/office/drawing/2014/main" id="{54D56564-79DA-83EA-19B2-CC5AF0653ECB}"/>
              </a:ext>
            </a:extLst>
          </p:cNvPr>
          <p:cNvSpPr>
            <a:spLocks noGrp="1" noRot="1" noChangeArrowheads="1"/>
          </p:cNvSpPr>
          <p:nvPr>
            <p:ph type="title"/>
          </p:nvPr>
        </p:nvSpPr>
        <p:spPr>
          <a:xfrm>
            <a:off x="381000" y="0"/>
            <a:ext cx="8229600" cy="654050"/>
          </a:xfrm>
        </p:spPr>
        <p:txBody>
          <a:bodyPr/>
          <a:lstStyle/>
          <a:p>
            <a:pPr eaLnBrk="1" hangingPunct="1"/>
            <a:r>
              <a:rPr lang="sr-Latn-CS" altLang="sr-Latn-RS" sz="2800" b="1" dirty="0">
                <a:latin typeface="Times New Roman" panose="02020603050405020304" pitchFamily="18" charset="0"/>
              </a:rPr>
              <a:t>OS PALATINUM – </a:t>
            </a:r>
            <a:r>
              <a:rPr lang="en-GB" altLang="sr-Latn-RS" sz="2800" b="1" dirty="0">
                <a:latin typeface="Times New Roman" panose="02020603050405020304" pitchFamily="18" charset="0"/>
              </a:rPr>
              <a:t>PALATINE BONE</a:t>
            </a:r>
            <a:endParaRPr lang="en-US" altLang="sr-Latn-RS" sz="2800" b="1" dirty="0">
              <a:latin typeface="Times New Roman" panose="02020603050405020304" pitchFamily="18" charset="0"/>
            </a:endParaRPr>
          </a:p>
        </p:txBody>
      </p:sp>
      <p:sp>
        <p:nvSpPr>
          <p:cNvPr id="27651" name="Rectangle 3">
            <a:extLst>
              <a:ext uri="{FF2B5EF4-FFF2-40B4-BE49-F238E27FC236}">
                <a16:creationId xmlns:a16="http://schemas.microsoft.com/office/drawing/2014/main" id="{9039DD1F-05BF-67D8-DC7E-5137003B8E83}"/>
              </a:ext>
            </a:extLst>
          </p:cNvPr>
          <p:cNvSpPr>
            <a:spLocks noGrp="1" noChangeArrowheads="1"/>
          </p:cNvSpPr>
          <p:nvPr>
            <p:ph sz="half" idx="1"/>
          </p:nvPr>
        </p:nvSpPr>
        <p:spPr>
          <a:xfrm>
            <a:off x="-51048" y="632994"/>
            <a:ext cx="5271120" cy="6162258"/>
          </a:xfrm>
        </p:spPr>
        <p:txBody>
          <a:bodyPr/>
          <a:lstStyle/>
          <a:p>
            <a:pPr eaLnBrk="1" hangingPunct="1"/>
            <a:r>
              <a:rPr lang="sr-Latn-CS" altLang="sr-Latn-RS" sz="2200" b="1" dirty="0">
                <a:latin typeface="Times New Roman" panose="02020603050405020304" pitchFamily="18" charset="0"/>
              </a:rPr>
              <a:t>Lamina </a:t>
            </a:r>
            <a:r>
              <a:rPr lang="sr-Latn-CS" altLang="sr-Latn-RS" sz="2200" b="1" dirty="0" err="1">
                <a:latin typeface="Times New Roman" panose="02020603050405020304" pitchFamily="18" charset="0"/>
              </a:rPr>
              <a:t>horizontalis</a:t>
            </a:r>
            <a:r>
              <a:rPr lang="en-GB" altLang="sr-Latn-RS" sz="2200" b="1" dirty="0">
                <a:latin typeface="Times New Roman" panose="02020603050405020304" pitchFamily="18" charset="0"/>
              </a:rPr>
              <a:t> (horizontal plate):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a:t>
            </a:r>
            <a:r>
              <a:rPr lang="en-GB" altLang="sr-Latn-RS" sz="1800" dirty="0">
                <a:solidFill>
                  <a:srgbClr val="0000FF"/>
                </a:solidFill>
                <a:latin typeface="Times New Roman" panose="02020603050405020304" pitchFamily="18" charset="0"/>
              </a:rPr>
              <a:t>1) inferior (palatine) surface (facies </a:t>
            </a:r>
            <a:r>
              <a:rPr lang="en-GB" altLang="sr-Latn-RS" sz="1800" dirty="0" err="1">
                <a:solidFill>
                  <a:srgbClr val="0000FF"/>
                </a:solidFill>
                <a:latin typeface="Times New Roman" panose="02020603050405020304" pitchFamily="18" charset="0"/>
              </a:rPr>
              <a:t>palatina</a:t>
            </a:r>
            <a:r>
              <a:rPr lang="en-GB" altLang="sr-Latn-RS" sz="1800" dirty="0">
                <a:solidFill>
                  <a:srgbClr val="0000FF"/>
                </a:solidFill>
                <a:latin typeface="Times New Roman" panose="02020603050405020304" pitchFamily="18" charset="0"/>
              </a:rPr>
              <a:t>)</a:t>
            </a:r>
            <a:br>
              <a:rPr lang="en-GB" altLang="sr-Latn-RS" sz="1800" dirty="0">
                <a:solidFill>
                  <a:srgbClr val="0000FF"/>
                </a:solidFill>
                <a:latin typeface="Times New Roman" panose="02020603050405020304" pitchFamily="18" charset="0"/>
              </a:rPr>
            </a:br>
            <a:r>
              <a:rPr lang="en-GB" altLang="sr-Latn-RS" sz="1800" dirty="0">
                <a:latin typeface="Times New Roman" panose="02020603050405020304" pitchFamily="18" charset="0"/>
              </a:rPr>
              <a:t>   - forms the posterior 1/4 of hard plate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a:t>
            </a:r>
            <a:r>
              <a:rPr lang="en-GB" altLang="sr-Latn-RS" sz="1800" dirty="0" err="1">
                <a:latin typeface="Times New Roman" panose="02020603050405020304" pitchFamily="18" charset="0"/>
              </a:rPr>
              <a:t>postero</a:t>
            </a:r>
            <a:r>
              <a:rPr lang="en-GB" altLang="sr-Latn-RS" sz="1800" dirty="0">
                <a:latin typeface="Times New Roman" panose="02020603050405020304" pitchFamily="18" charset="0"/>
              </a:rPr>
              <a:t>-laterally it presents greater palatine </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foramen (foramen palatinum majus) as the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lower end of canalis </a:t>
            </a:r>
            <a:r>
              <a:rPr lang="en-GB" altLang="sr-Latn-RS" sz="1800" dirty="0" err="1">
                <a:latin typeface="Times New Roman" panose="02020603050405020304" pitchFamily="18" charset="0"/>
              </a:rPr>
              <a:t>palatinus</a:t>
            </a:r>
            <a:r>
              <a:rPr lang="en-GB" altLang="sr-Latn-RS" sz="1800" dirty="0">
                <a:latin typeface="Times New Roman" panose="02020603050405020304" pitchFamily="18" charset="0"/>
              </a:rPr>
              <a:t> major; </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a. and n. palatinum majus pass through this</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foramen and run over the hard plate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posteriorly, in front of posterior border it has</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a crest (crista </a:t>
            </a:r>
            <a:r>
              <a:rPr lang="en-GB" altLang="sr-Latn-RS" sz="1800" dirty="0" err="1">
                <a:latin typeface="Times New Roman" panose="02020603050405020304" pitchFamily="18" charset="0"/>
              </a:rPr>
              <a:t>palatina</a:t>
            </a:r>
            <a:r>
              <a:rPr lang="en-GB" altLang="sr-Latn-RS" sz="1800" dirty="0">
                <a:latin typeface="Times New Roman" panose="02020603050405020304" pitchFamily="18" charset="0"/>
              </a:rPr>
              <a:t>) for attachment of</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a:t>
            </a:r>
            <a:r>
              <a:rPr lang="sr-Latn-CS" altLang="sr-Latn-RS" sz="1800" dirty="0" err="1">
                <a:latin typeface="Times New Roman" panose="02020603050405020304" pitchFamily="18" charset="0"/>
              </a:rPr>
              <a:t>m.tensor</a:t>
            </a:r>
            <a:r>
              <a:rPr lang="sr-Latn-CS" altLang="sr-Latn-RS" sz="1800" dirty="0">
                <a:latin typeface="Times New Roman" panose="02020603050405020304" pitchFamily="18" charset="0"/>
              </a:rPr>
              <a:t> veli palatini</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its </a:t>
            </a:r>
            <a:r>
              <a:rPr lang="en-GB" altLang="sr-Latn-RS" sz="1800" i="1" dirty="0">
                <a:latin typeface="Times New Roman" panose="02020603050405020304" pitchFamily="18" charset="0"/>
              </a:rPr>
              <a:t>medial border </a:t>
            </a:r>
            <a:r>
              <a:rPr lang="en-GB" altLang="sr-Latn-RS" sz="1800" dirty="0">
                <a:latin typeface="Times New Roman" panose="02020603050405020304" pitchFamily="18" charset="0"/>
              </a:rPr>
              <a:t>joins with horizontal plate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of opposite palatine bone and forms</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a:t>
            </a:r>
            <a:r>
              <a:rPr lang="sr-Latn-CS" altLang="sr-Latn-RS" sz="1800" u="sng" dirty="0" err="1">
                <a:latin typeface="Times New Roman" panose="02020603050405020304" pitchFamily="18" charset="0"/>
              </a:rPr>
              <a:t>sutura</a:t>
            </a:r>
            <a:r>
              <a:rPr lang="sr-Latn-CS" altLang="sr-Latn-RS" sz="1800" u="sng" dirty="0">
                <a:latin typeface="Times New Roman" panose="02020603050405020304" pitchFamily="18" charset="0"/>
              </a:rPr>
              <a:t> palatina </a:t>
            </a:r>
            <a:r>
              <a:rPr lang="sr-Latn-CS" altLang="sr-Latn-RS" sz="1800" u="sng" dirty="0" err="1">
                <a:latin typeface="Times New Roman" panose="02020603050405020304" pitchFamily="18" charset="0"/>
              </a:rPr>
              <a:t>mediana</a:t>
            </a:r>
            <a:r>
              <a:rPr lang="en-GB" altLang="sr-Latn-RS" sz="1800" dirty="0">
                <a:latin typeface="Times New Roman" panose="02020603050405020304" pitchFamily="18" charset="0"/>
              </a:rPr>
              <a:t>; </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its </a:t>
            </a:r>
            <a:r>
              <a:rPr lang="en-GB" altLang="sr-Latn-RS" sz="1800" i="1" dirty="0">
                <a:latin typeface="Times New Roman" panose="02020603050405020304" pitchFamily="18" charset="0"/>
              </a:rPr>
              <a:t>anterior border </a:t>
            </a:r>
            <a:r>
              <a:rPr lang="en-GB" altLang="sr-Latn-RS" sz="1800" dirty="0">
                <a:latin typeface="Times New Roman" panose="02020603050405020304" pitchFamily="18" charset="0"/>
              </a:rPr>
              <a:t>joins with processus </a:t>
            </a:r>
            <a:r>
              <a:rPr lang="en-GB" altLang="sr-Latn-RS" sz="1800" dirty="0" err="1">
                <a:latin typeface="Times New Roman" panose="02020603050405020304" pitchFamily="18" charset="0"/>
              </a:rPr>
              <a:t>palatinus</a:t>
            </a:r>
            <a:r>
              <a:rPr lang="en-GB" altLang="sr-Latn-RS" sz="1800" dirty="0">
                <a:latin typeface="Times New Roman" panose="02020603050405020304" pitchFamily="18" charset="0"/>
              </a:rPr>
              <a:t> </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of maxilla and forms </a:t>
            </a:r>
            <a:r>
              <a:rPr lang="en-GB" altLang="sr-Latn-RS" sz="1800" u="sng" dirty="0" err="1">
                <a:latin typeface="Times New Roman" panose="02020603050405020304" pitchFamily="18" charset="0"/>
              </a:rPr>
              <a:t>sutura</a:t>
            </a:r>
            <a:r>
              <a:rPr lang="en-GB" altLang="sr-Latn-RS" sz="1800" u="sng" dirty="0">
                <a:latin typeface="Times New Roman" panose="02020603050405020304" pitchFamily="18" charset="0"/>
              </a:rPr>
              <a:t> </a:t>
            </a:r>
            <a:r>
              <a:rPr lang="en-GB" altLang="sr-Latn-RS" sz="1800" u="sng" dirty="0" err="1">
                <a:latin typeface="Times New Roman" panose="02020603050405020304" pitchFamily="18" charset="0"/>
              </a:rPr>
              <a:t>palatina</a:t>
            </a:r>
            <a:r>
              <a:rPr lang="en-GB" altLang="sr-Latn-RS" sz="1800" u="sng" dirty="0">
                <a:latin typeface="Times New Roman" panose="02020603050405020304" pitchFamily="18" charset="0"/>
              </a:rPr>
              <a:t> transversa</a:t>
            </a:r>
            <a:br>
              <a:rPr lang="en-GB" altLang="sr-Latn-RS" sz="1800" u="sng" dirty="0">
                <a:latin typeface="Times New Roman" panose="02020603050405020304" pitchFamily="18" charset="0"/>
              </a:rPr>
            </a:br>
            <a:r>
              <a:rPr lang="en-GB" altLang="sr-Latn-RS" sz="1800" dirty="0">
                <a:latin typeface="Times New Roman" panose="02020603050405020304" pitchFamily="18" charset="0"/>
              </a:rPr>
              <a:t>  - its </a:t>
            </a:r>
            <a:r>
              <a:rPr lang="en-GB" altLang="sr-Latn-RS" sz="1800" i="1" dirty="0">
                <a:latin typeface="Times New Roman" panose="02020603050405020304" pitchFamily="18" charset="0"/>
              </a:rPr>
              <a:t>posterior border </a:t>
            </a:r>
            <a:r>
              <a:rPr lang="en-GB" altLang="sr-Latn-RS" sz="1800" dirty="0">
                <a:latin typeface="Times New Roman" panose="02020603050405020304" pitchFamily="18" charset="0"/>
              </a:rPr>
              <a:t>forms the inferior part of</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posterior opening of nasal cavity (choana)</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this border is for attachment of soft </a:t>
            </a:r>
            <a:r>
              <a:rPr lang="en-GB" altLang="sr-Latn-RS" sz="1800" dirty="0" err="1">
                <a:latin typeface="Times New Roman" panose="02020603050405020304" pitchFamily="18" charset="0"/>
              </a:rPr>
              <a:t>palte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posterior borders of opposite horizontal plates</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joins by their medial ends and form median</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posterior nasal spine (spina nasalis posterior)</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a:t>
            </a:r>
            <a:endParaRPr lang="en-US" altLang="sr-Latn-RS" sz="1800" dirty="0">
              <a:latin typeface="Times New Roman" panose="02020603050405020304" pitchFamily="18" charset="0"/>
            </a:endParaRPr>
          </a:p>
        </p:txBody>
      </p:sp>
      <p:sp>
        <p:nvSpPr>
          <p:cNvPr id="3" name="TextBox 2">
            <a:extLst>
              <a:ext uri="{FF2B5EF4-FFF2-40B4-BE49-F238E27FC236}">
                <a16:creationId xmlns:a16="http://schemas.microsoft.com/office/drawing/2014/main" id="{DAFE4237-38FE-0A54-12ED-C5FA333A0957}"/>
              </a:ext>
            </a:extLst>
          </p:cNvPr>
          <p:cNvSpPr txBox="1"/>
          <p:nvPr/>
        </p:nvSpPr>
        <p:spPr>
          <a:xfrm>
            <a:off x="4932040" y="4209929"/>
            <a:ext cx="4211960" cy="2585323"/>
          </a:xfrm>
          <a:prstGeom prst="rect">
            <a:avLst/>
          </a:prstGeom>
          <a:noFill/>
        </p:spPr>
        <p:txBody>
          <a:bodyPr wrap="square">
            <a:spAutoFit/>
          </a:bodyPr>
          <a:lstStyle/>
          <a:p>
            <a:pPr eaLnBrk="1" hangingPunct="1"/>
            <a:r>
              <a:rPr lang="en-GB" altLang="sr-Latn-RS" sz="1800" dirty="0">
                <a:solidFill>
                  <a:srgbClr val="0000FF"/>
                </a:solidFill>
                <a:latin typeface="Times New Roman" panose="02020603050405020304" pitchFamily="18" charset="0"/>
              </a:rPr>
              <a:t>2) superior (nasal) surface facies nasalis:</a:t>
            </a:r>
            <a:br>
              <a:rPr lang="en-GB" altLang="sr-Latn-RS" sz="1800" dirty="0">
                <a:solidFill>
                  <a:srgbClr val="0000FF"/>
                </a:solidFill>
                <a:latin typeface="Times New Roman" panose="02020603050405020304" pitchFamily="18" charset="0"/>
              </a:rPr>
            </a:br>
            <a:r>
              <a:rPr lang="en-GB" altLang="sr-Latn-RS" sz="1800" dirty="0">
                <a:latin typeface="Times New Roman" panose="02020603050405020304" pitchFamily="18" charset="0"/>
              </a:rPr>
              <a:t>    - forms the floor of the nasal cavity</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the medial border joins with horizontal</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plate</a:t>
            </a:r>
            <a:r>
              <a:rPr lang="en-GB" altLang="sr-Latn-RS" dirty="0"/>
              <a:t> </a:t>
            </a:r>
            <a:r>
              <a:rPr lang="en-GB" altLang="sr-Latn-RS" sz="1800" dirty="0">
                <a:latin typeface="Times New Roman" panose="02020603050405020304" pitchFamily="18" charset="0"/>
              </a:rPr>
              <a:t>of opposite palatine bone and is</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elevated</a:t>
            </a:r>
            <a:r>
              <a:rPr lang="en-GB" altLang="sr-Latn-RS" dirty="0"/>
              <a:t> </a:t>
            </a:r>
            <a:r>
              <a:rPr lang="en-GB" altLang="sr-Latn-RS" sz="1800" dirty="0">
                <a:latin typeface="Times New Roman" panose="02020603050405020304" pitchFamily="18" charset="0"/>
              </a:rPr>
              <a:t>superiorly at the floor of the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nasal cavity and</a:t>
            </a:r>
            <a:r>
              <a:rPr lang="en-GB" altLang="sr-Latn-RS" dirty="0"/>
              <a:t> </a:t>
            </a:r>
            <a:r>
              <a:rPr lang="en-GB" altLang="sr-Latn-RS" sz="1800" dirty="0">
                <a:latin typeface="Times New Roman" panose="02020603050405020304" pitchFamily="18" charset="0"/>
              </a:rPr>
              <a:t>forms the nasal crest</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(crista nasalis) that articulate with</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inferior border of vomer in forming of</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nasal septum</a:t>
            </a:r>
            <a:endParaRPr lang="sr-Latn-CS" altLang="sr-Latn-RS" sz="1800" dirty="0">
              <a:latin typeface="Times New Roman" panose="02020603050405020304" pitchFamily="18" charset="0"/>
            </a:endParaRPr>
          </a:p>
        </p:txBody>
      </p:sp>
    </p:spTree>
    <p:extLst>
      <p:ext uri="{BB962C8B-B14F-4D97-AF65-F5344CB8AC3E}">
        <p14:creationId xmlns:p14="http://schemas.microsoft.com/office/powerpoint/2010/main" val="112850757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Rectangle 3"/>
          <p:cNvSpPr>
            <a:spLocks noGrp="1" noChangeArrowheads="1"/>
          </p:cNvSpPr>
          <p:nvPr>
            <p:ph sz="half" idx="1"/>
          </p:nvPr>
        </p:nvSpPr>
        <p:spPr>
          <a:xfrm>
            <a:off x="35496" y="654050"/>
            <a:ext cx="5437237" cy="5929312"/>
          </a:xfrm>
        </p:spPr>
        <p:txBody>
          <a:bodyPr/>
          <a:lstStyle/>
          <a:p>
            <a:pPr eaLnBrk="1" hangingPunct="1"/>
            <a:r>
              <a:rPr lang="sr-Latn-CS" altLang="sr-Latn-RS" sz="2200" b="1" dirty="0">
                <a:latin typeface="Times New Roman" panose="02020603050405020304" pitchFamily="18" charset="0"/>
              </a:rPr>
              <a:t>Lamina </a:t>
            </a:r>
            <a:r>
              <a:rPr lang="sr-Latn-CS" altLang="sr-Latn-RS" sz="2200" b="1" dirty="0" err="1">
                <a:latin typeface="Times New Roman" panose="02020603050405020304" pitchFamily="18" charset="0"/>
              </a:rPr>
              <a:t>perpendicularis</a:t>
            </a:r>
            <a:r>
              <a:rPr lang="sr-Latn-CS" altLang="sr-Latn-RS" sz="2200" dirty="0">
                <a:solidFill>
                  <a:srgbClr val="FFFF00"/>
                </a:solidFill>
                <a:latin typeface="Times New Roman" panose="02020603050405020304" pitchFamily="18" charset="0"/>
              </a:rPr>
              <a:t>:</a:t>
            </a:r>
            <a:br>
              <a:rPr lang="en-GB" altLang="sr-Latn-RS" sz="2200" dirty="0">
                <a:solidFill>
                  <a:srgbClr val="FFFF00"/>
                </a:solidFill>
                <a:latin typeface="Times New Roman" panose="02020603050405020304" pitchFamily="18" charset="0"/>
              </a:rPr>
            </a:br>
            <a:r>
              <a:rPr lang="en-GB" altLang="sr-Latn-RS" sz="2200" b="1" dirty="0">
                <a:latin typeface="Times New Roman" panose="02020603050405020304" pitchFamily="18" charset="0"/>
              </a:rPr>
              <a:t>(perpendicular plate)</a:t>
            </a:r>
            <a:endParaRPr lang="sr-Latn-CS" altLang="sr-Latn-RS" sz="2200" b="1" dirty="0">
              <a:latin typeface="Times New Roman" panose="02020603050405020304" pitchFamily="18" charset="0"/>
            </a:endParaRPr>
          </a:p>
          <a:p>
            <a:pPr marL="0" indent="0" eaLnBrk="1" hangingPunct="1">
              <a:buNone/>
            </a:pPr>
            <a:r>
              <a:rPr lang="en-GB" altLang="sr-Latn-RS" sz="2000" dirty="0">
                <a:solidFill>
                  <a:srgbClr val="0000FF"/>
                </a:solidFill>
                <a:latin typeface="Times New Roman" panose="02020603050405020304" pitchFamily="18" charset="0"/>
              </a:rPr>
              <a:t>1) Medial surface (</a:t>
            </a:r>
            <a:r>
              <a:rPr lang="sr-Latn-CS" altLang="sr-Latn-RS" sz="2000" dirty="0">
                <a:solidFill>
                  <a:srgbClr val="0000FF"/>
                </a:solidFill>
                <a:latin typeface="Times New Roman" panose="02020603050405020304" pitchFamily="18" charset="0"/>
              </a:rPr>
              <a:t>f</a:t>
            </a:r>
            <a:r>
              <a:rPr lang="en-GB" altLang="sr-Latn-RS" sz="2000" dirty="0" err="1">
                <a:solidFill>
                  <a:srgbClr val="0000FF"/>
                </a:solidFill>
                <a:latin typeface="Times New Roman" panose="02020603050405020304" pitchFamily="18" charset="0"/>
              </a:rPr>
              <a:t>acies</a:t>
            </a:r>
            <a:r>
              <a:rPr lang="en-GB" altLang="sr-Latn-RS" sz="2000" dirty="0">
                <a:solidFill>
                  <a:srgbClr val="0000FF"/>
                </a:solidFill>
                <a:latin typeface="Times New Roman" panose="02020603050405020304" pitchFamily="18" charset="0"/>
              </a:rPr>
              <a:t> </a:t>
            </a:r>
            <a:r>
              <a:rPr lang="sr-Latn-CS" altLang="sr-Latn-RS" sz="2000" dirty="0" err="1">
                <a:solidFill>
                  <a:srgbClr val="0000FF"/>
                </a:solidFill>
                <a:latin typeface="Times New Roman" panose="02020603050405020304" pitchFamily="18" charset="0"/>
              </a:rPr>
              <a:t>nasalis</a:t>
            </a:r>
            <a:r>
              <a:rPr lang="en-GB" altLang="sr-Latn-RS" sz="2000" dirty="0">
                <a:solidFill>
                  <a:srgbClr val="0000FF"/>
                </a:solidFill>
                <a:latin typeface="Times New Roman" panose="02020603050405020304" pitchFamily="18" charset="0"/>
              </a:rPr>
              <a:t>)</a:t>
            </a:r>
            <a:r>
              <a:rPr lang="sr-Latn-CS"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forms the part of lateral wall of nasal cavity</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it has elevations: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ethmoidal crest (</a:t>
            </a:r>
            <a:r>
              <a:rPr lang="sr-Latn-CS" altLang="sr-Latn-RS" sz="2000" dirty="0" err="1">
                <a:latin typeface="Times New Roman" panose="02020603050405020304" pitchFamily="18" charset="0"/>
              </a:rPr>
              <a:t>crista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ethmoidalis</a:t>
            </a:r>
            <a:r>
              <a:rPr lang="en-GB"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for articulation of posterior end of middle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nasal concha (concha nasalis </a:t>
            </a:r>
            <a:r>
              <a:rPr lang="en-GB" altLang="sr-Latn-RS" sz="2000" dirty="0" err="1">
                <a:latin typeface="Times New Roman" panose="02020603050405020304" pitchFamily="18" charset="0"/>
              </a:rPr>
              <a:t>medius</a:t>
            </a:r>
            <a:r>
              <a:rPr lang="en-GB"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a:t>
            </a:r>
            <a:r>
              <a:rPr lang="en-GB" altLang="sr-Latn-RS" sz="2000" dirty="0" err="1">
                <a:latin typeface="Times New Roman" panose="02020603050405020304" pitchFamily="18" charset="0"/>
              </a:rPr>
              <a:t>conchal</a:t>
            </a:r>
            <a:r>
              <a:rPr lang="en-GB" altLang="sr-Latn-RS" sz="2000" dirty="0">
                <a:latin typeface="Times New Roman" panose="02020603050405020304" pitchFamily="18" charset="0"/>
              </a:rPr>
              <a:t> crest (</a:t>
            </a:r>
            <a:r>
              <a:rPr lang="sr-Latn-CS" altLang="sr-Latn-RS" sz="2000" dirty="0" err="1">
                <a:latin typeface="Times New Roman" panose="02020603050405020304" pitchFamily="18" charset="0"/>
              </a:rPr>
              <a:t>crista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conchalis</a:t>
            </a:r>
            <a:r>
              <a:rPr lang="en-GB"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for articulation of posterior end of inferior</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nasal concha (concha nasalis inferior)</a:t>
            </a:r>
            <a:br>
              <a:rPr lang="en-GB" altLang="sr-Latn-RS" sz="2000" dirty="0">
                <a:latin typeface="Times New Roman" panose="02020603050405020304" pitchFamily="18" charset="0"/>
              </a:rPr>
            </a:br>
            <a:br>
              <a:rPr lang="en-GB" altLang="sr-Latn-RS" sz="2000" dirty="0">
                <a:latin typeface="Times New Roman" panose="02020603050405020304" pitchFamily="18" charset="0"/>
              </a:rPr>
            </a:br>
            <a:r>
              <a:rPr lang="en-GB" altLang="sr-Latn-RS" sz="2000" dirty="0">
                <a:solidFill>
                  <a:srgbClr val="0000FF"/>
                </a:solidFill>
                <a:latin typeface="Times New Roman" panose="02020603050405020304" pitchFamily="18" charset="0"/>
              </a:rPr>
              <a:t>2) Lateral surface (facies </a:t>
            </a:r>
            <a:r>
              <a:rPr lang="en-GB" altLang="sr-Latn-RS" sz="2000" dirty="0" err="1">
                <a:solidFill>
                  <a:srgbClr val="0000FF"/>
                </a:solidFill>
                <a:latin typeface="Times New Roman" panose="02020603050405020304" pitchFamily="18" charset="0"/>
              </a:rPr>
              <a:t>maxillaris</a:t>
            </a:r>
            <a:r>
              <a:rPr lang="en-GB" altLang="sr-Latn-RS" sz="2000" dirty="0">
                <a:solidFill>
                  <a:srgbClr val="0000FF"/>
                </a:solidFill>
                <a:latin typeface="Times New Roman" panose="02020603050405020304" pitchFamily="18" charset="0"/>
              </a:rPr>
              <a:t>)</a:t>
            </a:r>
            <a:r>
              <a:rPr lang="sr-Latn-CS"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sz="2000" b="0" i="0" dirty="0">
                <a:solidFill>
                  <a:srgbClr val="0D0D0D"/>
                </a:solidFill>
                <a:effectLst/>
                <a:latin typeface="Times New Roman" panose="02020603050405020304" pitchFamily="18" charset="0"/>
                <a:cs typeface="Times New Roman" panose="02020603050405020304" pitchFamily="18" charset="0"/>
              </a:rPr>
              <a:t>rests on the maxilla and pr. </a:t>
            </a:r>
            <a:r>
              <a:rPr lang="en-GB" sz="2000" b="0" i="0" dirty="0" err="1">
                <a:solidFill>
                  <a:srgbClr val="0D0D0D"/>
                </a:solidFill>
                <a:effectLst/>
                <a:latin typeface="Times New Roman" panose="02020603050405020304" pitchFamily="18" charset="0"/>
                <a:cs typeface="Times New Roman" panose="02020603050405020304" pitchFamily="18" charset="0"/>
              </a:rPr>
              <a:t>pterygoideus</a:t>
            </a:r>
            <a:r>
              <a:rPr lang="en-GB" sz="2000" b="0" i="0" dirty="0">
                <a:solidFill>
                  <a:srgbClr val="0D0D0D"/>
                </a:solidFill>
                <a:effectLst/>
                <a:latin typeface="Times New Roman" panose="02020603050405020304" pitchFamily="18" charset="0"/>
                <a:cs typeface="Times New Roman" panose="02020603050405020304" pitchFamily="18" charset="0"/>
              </a:rPr>
              <a:t> and</a:t>
            </a:r>
            <a:br>
              <a:rPr lang="en-GB" sz="2000" b="0" i="0" dirty="0">
                <a:solidFill>
                  <a:srgbClr val="0D0D0D"/>
                </a:solidFill>
                <a:effectLst/>
                <a:latin typeface="Times New Roman" panose="02020603050405020304" pitchFamily="18" charset="0"/>
                <a:cs typeface="Times New Roman" panose="02020603050405020304" pitchFamily="18" charset="0"/>
              </a:rPr>
            </a:br>
            <a:r>
              <a:rPr lang="en-GB" sz="2000" dirty="0">
                <a:solidFill>
                  <a:srgbClr val="0D0D0D"/>
                </a:solidFill>
                <a:latin typeface="Times New Roman" panose="02020603050405020304" pitchFamily="18" charset="0"/>
                <a:cs typeface="Times New Roman" panose="02020603050405020304" pitchFamily="18" charset="0"/>
              </a:rPr>
              <a:t>- </a:t>
            </a:r>
            <a:r>
              <a:rPr lang="en-GB" sz="2000" b="0" i="0" dirty="0">
                <a:solidFill>
                  <a:srgbClr val="0D0D0D"/>
                </a:solidFill>
                <a:effectLst/>
                <a:latin typeface="Times New Roman" panose="02020603050405020304" pitchFamily="18" charset="0"/>
                <a:cs typeface="Times New Roman" panose="02020603050405020304" pitchFamily="18" charset="0"/>
              </a:rPr>
              <a:t>forms the inner wall of the pterygopalatine fossa</a:t>
            </a:r>
            <a:br>
              <a:rPr lang="en-GB" sz="2000" b="0" i="0" dirty="0">
                <a:solidFill>
                  <a:srgbClr val="0D0D0D"/>
                </a:solidFill>
                <a:effectLst/>
                <a:latin typeface="Times New Roman" panose="02020603050405020304" pitchFamily="18" charset="0"/>
                <a:cs typeface="Times New Roman" panose="02020603050405020304" pitchFamily="18" charset="0"/>
              </a:rPr>
            </a:br>
            <a:r>
              <a:rPr lang="en-GB" sz="2000" b="0" i="0" dirty="0">
                <a:solidFill>
                  <a:srgbClr val="0D0D0D"/>
                </a:solidFill>
                <a:effectLst/>
                <a:latin typeface="Times New Roman" panose="02020603050405020304" pitchFamily="18" charset="0"/>
                <a:cs typeface="Times New Roman" panose="02020603050405020304" pitchFamily="18" charset="0"/>
              </a:rPr>
              <a:t>- anterior part that articulates with maxilla has</a:t>
            </a:r>
            <a:br>
              <a:rPr lang="en-GB" sz="2000" b="0" i="0" dirty="0">
                <a:solidFill>
                  <a:srgbClr val="0D0D0D"/>
                </a:solidFill>
                <a:effectLst/>
                <a:latin typeface="Times New Roman" panose="02020603050405020304" pitchFamily="18" charset="0"/>
                <a:cs typeface="Times New Roman" panose="02020603050405020304" pitchFamily="18" charset="0"/>
              </a:rPr>
            </a:br>
            <a:r>
              <a:rPr lang="en-GB" sz="2000" b="0" i="0" dirty="0">
                <a:solidFill>
                  <a:srgbClr val="0D0D0D"/>
                </a:solidFill>
                <a:effectLst/>
                <a:latin typeface="Times New Roman" panose="02020603050405020304" pitchFamily="18" charset="0"/>
                <a:cs typeface="Times New Roman" panose="02020603050405020304" pitchFamily="18" charset="0"/>
              </a:rPr>
              <a:t>  greater palatine groove (sulcus </a:t>
            </a:r>
            <a:r>
              <a:rPr lang="en-GB" sz="2000" b="0" i="0" dirty="0" err="1">
                <a:solidFill>
                  <a:srgbClr val="0D0D0D"/>
                </a:solidFill>
                <a:effectLst/>
                <a:latin typeface="Times New Roman" panose="02020603050405020304" pitchFamily="18" charset="0"/>
                <a:cs typeface="Times New Roman" panose="02020603050405020304" pitchFamily="18" charset="0"/>
              </a:rPr>
              <a:t>palatinus</a:t>
            </a:r>
            <a:r>
              <a:rPr lang="en-GB" sz="2000" b="0" i="0" dirty="0">
                <a:solidFill>
                  <a:srgbClr val="0D0D0D"/>
                </a:solidFill>
                <a:effectLst/>
                <a:latin typeface="Times New Roman" panose="02020603050405020304" pitchFamily="18" charset="0"/>
                <a:cs typeface="Times New Roman" panose="02020603050405020304" pitchFamily="18" charset="0"/>
              </a:rPr>
              <a:t> major)</a:t>
            </a:r>
            <a:br>
              <a:rPr lang="en-GB" sz="2000" b="0" i="0" dirty="0">
                <a:solidFill>
                  <a:srgbClr val="0D0D0D"/>
                </a:solidFill>
                <a:effectLst/>
                <a:latin typeface="Times New Roman" panose="02020603050405020304" pitchFamily="18" charset="0"/>
                <a:cs typeface="Times New Roman" panose="02020603050405020304" pitchFamily="18" charset="0"/>
              </a:rPr>
            </a:br>
            <a:r>
              <a:rPr lang="en-GB" sz="2000" b="0" i="0" dirty="0">
                <a:solidFill>
                  <a:srgbClr val="0D0D0D"/>
                </a:solidFill>
                <a:effectLst/>
                <a:latin typeface="Times New Roman" panose="02020603050405020304" pitchFamily="18" charset="0"/>
                <a:cs typeface="Times New Roman" panose="02020603050405020304" pitchFamily="18" charset="0"/>
              </a:rPr>
              <a:t>  that form canalis </a:t>
            </a:r>
            <a:r>
              <a:rPr lang="en-GB" sz="2000" b="0" i="0" dirty="0" err="1">
                <a:solidFill>
                  <a:srgbClr val="0D0D0D"/>
                </a:solidFill>
                <a:effectLst/>
                <a:latin typeface="Times New Roman" panose="02020603050405020304" pitchFamily="18" charset="0"/>
                <a:cs typeface="Times New Roman" panose="02020603050405020304" pitchFamily="18" charset="0"/>
              </a:rPr>
              <a:t>palatinus</a:t>
            </a:r>
            <a:r>
              <a:rPr lang="en-GB" sz="2000" b="0" i="0" dirty="0">
                <a:solidFill>
                  <a:srgbClr val="0D0D0D"/>
                </a:solidFill>
                <a:effectLst/>
                <a:latin typeface="Times New Roman" panose="02020603050405020304" pitchFamily="18" charset="0"/>
                <a:cs typeface="Times New Roman" panose="02020603050405020304" pitchFamily="18" charset="0"/>
              </a:rPr>
              <a:t> major with the same</a:t>
            </a:r>
            <a:br>
              <a:rPr lang="en-GB" sz="2000" b="0" i="0" dirty="0">
                <a:solidFill>
                  <a:srgbClr val="0D0D0D"/>
                </a:solidFill>
                <a:effectLst/>
                <a:latin typeface="Times New Roman" panose="02020603050405020304" pitchFamily="18" charset="0"/>
                <a:cs typeface="Times New Roman" panose="02020603050405020304" pitchFamily="18" charset="0"/>
              </a:rPr>
            </a:br>
            <a:r>
              <a:rPr lang="en-GB" sz="2000" b="0" i="0" dirty="0">
                <a:solidFill>
                  <a:srgbClr val="0D0D0D"/>
                </a:solidFill>
                <a:effectLst/>
                <a:latin typeface="Times New Roman" panose="02020603050405020304" pitchFamily="18" charset="0"/>
                <a:cs typeface="Times New Roman" panose="02020603050405020304" pitchFamily="18" charset="0"/>
              </a:rPr>
              <a:t>   named groove at nasal surface of body of maxilla</a:t>
            </a:r>
            <a:endParaRPr lang="sr-Latn-CS" altLang="sr-Latn-RS" sz="2000" dirty="0">
              <a:latin typeface="Times New Roman" panose="02020603050405020304" pitchFamily="18" charset="0"/>
              <a:cs typeface="Times New Roman" panose="02020603050405020304" pitchFamily="18" charset="0"/>
            </a:endParaRPr>
          </a:p>
        </p:txBody>
      </p:sp>
      <p:pic>
        <p:nvPicPr>
          <p:cNvPr id="28676" name="Content Placeholder 4" descr="C:\Users\STOJADINOVIC\Desktop\a_440_2.jpg"/>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365750" y="1000125"/>
            <a:ext cx="3492500" cy="5500688"/>
          </a:xfrm>
        </p:spPr>
      </p:pic>
      <p:sp>
        <p:nvSpPr>
          <p:cNvPr id="3" name="Rectangle 2">
            <a:extLst>
              <a:ext uri="{FF2B5EF4-FFF2-40B4-BE49-F238E27FC236}">
                <a16:creationId xmlns:a16="http://schemas.microsoft.com/office/drawing/2014/main" id="{9B4295AE-3D9A-B60D-F17D-A6447ECFD272}"/>
              </a:ext>
            </a:extLst>
          </p:cNvPr>
          <p:cNvSpPr>
            <a:spLocks noGrp="1" noRot="1" noChangeArrowheads="1"/>
          </p:cNvSpPr>
          <p:nvPr>
            <p:ph type="title"/>
          </p:nvPr>
        </p:nvSpPr>
        <p:spPr>
          <a:xfrm>
            <a:off x="381000" y="0"/>
            <a:ext cx="8229600" cy="654050"/>
          </a:xfrm>
        </p:spPr>
        <p:txBody>
          <a:bodyPr/>
          <a:lstStyle/>
          <a:p>
            <a:pPr eaLnBrk="1" hangingPunct="1"/>
            <a:r>
              <a:rPr lang="sr-Latn-CS" altLang="sr-Latn-RS" sz="2800" b="1" dirty="0">
                <a:latin typeface="Times New Roman" panose="02020603050405020304" pitchFamily="18" charset="0"/>
              </a:rPr>
              <a:t>OS PALATINUM – </a:t>
            </a:r>
            <a:r>
              <a:rPr lang="en-GB" altLang="sr-Latn-RS" sz="2800" b="1" dirty="0">
                <a:latin typeface="Times New Roman" panose="02020603050405020304" pitchFamily="18" charset="0"/>
              </a:rPr>
              <a:t>PALATINE BONE</a:t>
            </a:r>
            <a:endParaRPr lang="en-US" altLang="sr-Latn-RS" sz="2800" b="1" dirty="0">
              <a:latin typeface="Times New Roman" panose="02020603050405020304" pitchFamily="18" charset="0"/>
            </a:endParaRP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7E0D0F15-CCDF-EE56-7D65-03843C373D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r="37537" b="37352"/>
          <a:stretch>
            <a:fillRect/>
          </a:stretch>
        </p:blipFill>
        <p:spPr bwMode="auto">
          <a:xfrm>
            <a:off x="683568" y="44624"/>
            <a:ext cx="7981950" cy="684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83228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7F555-B9A7-DF6C-296E-038AD731843D}"/>
            </a:ext>
          </a:extLst>
        </p:cNvPr>
        <p:cNvGrpSpPr/>
        <p:nvPr/>
      </p:nvGrpSpPr>
      <p:grpSpPr>
        <a:xfrm>
          <a:off x="0" y="0"/>
          <a:ext cx="0" cy="0"/>
          <a:chOff x="0" y="0"/>
          <a:chExt cx="0" cy="0"/>
        </a:xfrm>
      </p:grpSpPr>
      <p:pic>
        <p:nvPicPr>
          <p:cNvPr id="28676" name="Content Placeholder 4" descr="C:\Users\STOJADINOVIC\Desktop\a_440_2.jpg">
            <a:extLst>
              <a:ext uri="{FF2B5EF4-FFF2-40B4-BE49-F238E27FC236}">
                <a16:creationId xmlns:a16="http://schemas.microsoft.com/office/drawing/2014/main" id="{936D6B1C-3767-D93B-36EF-6A0046B77436}"/>
              </a:ext>
            </a:extLst>
          </p:cNvPr>
          <p:cNvPicPr>
            <a:picLocks noGrp="1"/>
          </p:cNvPicPr>
          <p:nvPr>
            <p:ph sz="half" idx="2"/>
          </p:nvPr>
        </p:nvPicPr>
        <p:blipFill rotWithShape="1">
          <a:blip r:embed="rId2">
            <a:extLst>
              <a:ext uri="{28A0092B-C50C-407E-A947-70E740481C1C}">
                <a14:useLocalDpi xmlns:a14="http://schemas.microsoft.com/office/drawing/2010/main" val="0"/>
              </a:ext>
            </a:extLst>
          </a:blip>
          <a:srcRect t="3225"/>
          <a:stretch/>
        </p:blipFill>
        <p:spPr>
          <a:xfrm>
            <a:off x="5651500" y="537990"/>
            <a:ext cx="3492500" cy="5323310"/>
          </a:xfrm>
        </p:spPr>
      </p:pic>
      <p:sp>
        <p:nvSpPr>
          <p:cNvPr id="28675" name="Rectangle 3">
            <a:extLst>
              <a:ext uri="{FF2B5EF4-FFF2-40B4-BE49-F238E27FC236}">
                <a16:creationId xmlns:a16="http://schemas.microsoft.com/office/drawing/2014/main" id="{5C8920C0-F988-6E7B-2324-D77144A383F9}"/>
              </a:ext>
            </a:extLst>
          </p:cNvPr>
          <p:cNvSpPr>
            <a:spLocks noGrp="1" noChangeArrowheads="1"/>
          </p:cNvSpPr>
          <p:nvPr>
            <p:ph sz="half" idx="1"/>
          </p:nvPr>
        </p:nvSpPr>
        <p:spPr>
          <a:xfrm>
            <a:off x="0" y="516358"/>
            <a:ext cx="8883452" cy="6325155"/>
          </a:xfrm>
        </p:spPr>
        <p:txBody>
          <a:bodyPr/>
          <a:lstStyle/>
          <a:p>
            <a:pPr eaLnBrk="1" hangingPunct="1"/>
            <a:r>
              <a:rPr lang="sr-Latn-CS" altLang="sr-Latn-RS" sz="2200" b="1" dirty="0">
                <a:latin typeface="Times New Roman" panose="02020603050405020304" pitchFamily="18" charset="0"/>
              </a:rPr>
              <a:t>Lamina </a:t>
            </a:r>
            <a:r>
              <a:rPr lang="sr-Latn-CS" altLang="sr-Latn-RS" sz="2200" b="1" dirty="0" err="1">
                <a:latin typeface="Times New Roman" panose="02020603050405020304" pitchFamily="18" charset="0"/>
              </a:rPr>
              <a:t>perpendicularis</a:t>
            </a:r>
            <a:r>
              <a:rPr lang="sr-Latn-CS" altLang="sr-Latn-RS" sz="2200" dirty="0">
                <a:solidFill>
                  <a:srgbClr val="FFFF00"/>
                </a:solidFill>
                <a:latin typeface="Times New Roman" panose="02020603050405020304" pitchFamily="18" charset="0"/>
              </a:rPr>
              <a:t>:</a:t>
            </a:r>
            <a:r>
              <a:rPr lang="en-GB" altLang="sr-Latn-RS" sz="2200" dirty="0">
                <a:solidFill>
                  <a:srgbClr val="FFFF00"/>
                </a:solidFill>
                <a:latin typeface="Times New Roman" panose="02020603050405020304" pitchFamily="18" charset="0"/>
              </a:rPr>
              <a:t> </a:t>
            </a:r>
            <a:r>
              <a:rPr lang="en-GB" altLang="sr-Latn-RS" sz="2200" b="1" dirty="0">
                <a:latin typeface="Times New Roman" panose="02020603050405020304" pitchFamily="18" charset="0"/>
              </a:rPr>
              <a:t>(perpendicular plate)</a:t>
            </a:r>
            <a:endParaRPr lang="sr-Latn-CS" altLang="sr-Latn-RS" sz="2200" b="1" dirty="0">
              <a:latin typeface="Times New Roman" panose="02020603050405020304" pitchFamily="18" charset="0"/>
            </a:endParaRPr>
          </a:p>
          <a:p>
            <a:pPr marL="0" indent="0" eaLnBrk="1" hangingPunct="1">
              <a:buNone/>
            </a:pPr>
            <a:r>
              <a:rPr lang="en-GB" altLang="sr-Latn-RS" sz="1900" dirty="0">
                <a:solidFill>
                  <a:srgbClr val="FF0000"/>
                </a:solidFill>
                <a:latin typeface="Times New Roman" panose="02020603050405020304" pitchFamily="18" charset="0"/>
              </a:rPr>
              <a:t>a) Anterior border (</a:t>
            </a:r>
            <a:r>
              <a:rPr lang="en-GB" altLang="sr-Latn-RS" sz="1900" dirty="0" err="1">
                <a:solidFill>
                  <a:srgbClr val="FF0000"/>
                </a:solidFill>
                <a:latin typeface="Times New Roman" panose="02020603050405020304" pitchFamily="18" charset="0"/>
              </a:rPr>
              <a:t>margo</a:t>
            </a:r>
            <a:r>
              <a:rPr lang="en-GB" altLang="sr-Latn-RS" sz="1900" dirty="0">
                <a:solidFill>
                  <a:srgbClr val="FF0000"/>
                </a:solidFill>
                <a:latin typeface="Times New Roman" panose="02020603050405020304" pitchFamily="18" charset="0"/>
              </a:rPr>
              <a:t> anterior)</a:t>
            </a:r>
            <a:br>
              <a:rPr lang="en-GB" altLang="sr-Latn-RS" sz="1900" dirty="0">
                <a:solidFill>
                  <a:srgbClr val="FF0000"/>
                </a:solidFill>
                <a:latin typeface="Times New Roman" panose="02020603050405020304" pitchFamily="18" charset="0"/>
              </a:rPr>
            </a:br>
            <a:r>
              <a:rPr lang="en-GB" altLang="sr-Latn-RS" sz="1900" dirty="0">
                <a:solidFill>
                  <a:srgbClr val="FF0000"/>
                </a:solidFill>
                <a:latin typeface="Times New Roman" panose="02020603050405020304" pitchFamily="18" charset="0"/>
              </a:rPr>
              <a:t>  </a:t>
            </a:r>
            <a:r>
              <a:rPr lang="sr-Latn-CS" altLang="sr-Latn-RS" sz="1800" dirty="0">
                <a:latin typeface="Times New Roman" panose="02020603050405020304" pitchFamily="18" charset="0"/>
              </a:rPr>
              <a:t>–</a:t>
            </a:r>
            <a:r>
              <a:rPr lang="en-GB" altLang="sr-Latn-RS" sz="1800" dirty="0">
                <a:latin typeface="Times New Roman" panose="02020603050405020304" pitchFamily="18" charset="0"/>
              </a:rPr>
              <a:t> has </a:t>
            </a:r>
            <a:r>
              <a:rPr lang="sr-Latn-CS" altLang="sr-Latn-RS" sz="1800" dirty="0">
                <a:latin typeface="Times New Roman" panose="02020603050405020304" pitchFamily="18" charset="0"/>
              </a:rPr>
              <a:t> </a:t>
            </a:r>
            <a:r>
              <a:rPr lang="sr-Latn-CS" altLang="sr-Latn-RS" sz="1800" b="1" i="1" u="sng" dirty="0" err="1">
                <a:latin typeface="Times New Roman" panose="02020603050405020304" pitchFamily="18" charset="0"/>
              </a:rPr>
              <a:t>processus</a:t>
            </a:r>
            <a:r>
              <a:rPr lang="sr-Latn-CS" altLang="sr-Latn-RS" sz="1800" b="1" i="1" u="sng" dirty="0">
                <a:latin typeface="Times New Roman" panose="02020603050405020304" pitchFamily="18" charset="0"/>
              </a:rPr>
              <a:t> </a:t>
            </a:r>
            <a:r>
              <a:rPr lang="sr-Latn-CS" altLang="sr-Latn-RS" sz="1800" b="1" i="1" u="sng" dirty="0" err="1">
                <a:latin typeface="Times New Roman" panose="02020603050405020304" pitchFamily="18" charset="0"/>
              </a:rPr>
              <a:t>maxillaris</a:t>
            </a:r>
            <a:r>
              <a:rPr lang="sr-Latn-CS" altLang="sr-Latn-RS" sz="1800" b="1" dirty="0">
                <a:latin typeface="Times New Roman" panose="02020603050405020304" pitchFamily="18" charset="0"/>
              </a:rPr>
              <a:t> </a:t>
            </a:r>
            <a:r>
              <a:rPr lang="en-GB" altLang="sr-Latn-RS" sz="1800" dirty="0">
                <a:latin typeface="Times New Roman" panose="02020603050405020304" pitchFamily="18" charset="0"/>
              </a:rPr>
              <a:t>oriented toward</a:t>
            </a:r>
            <a:r>
              <a:rPr lang="sr-Latn-CS" altLang="sr-Latn-RS" sz="1800" dirty="0">
                <a:latin typeface="Times New Roman" panose="02020603050405020304" pitchFamily="18" charset="0"/>
              </a:rPr>
              <a:t> </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a:t>
            </a:r>
            <a:r>
              <a:rPr lang="sr-Latn-CS" altLang="sr-Latn-RS" sz="1800" dirty="0" err="1">
                <a:latin typeface="Times New Roman" panose="02020603050405020304" pitchFamily="18" charset="0"/>
              </a:rPr>
              <a:t>hiatus</a:t>
            </a:r>
            <a:r>
              <a:rPr lang="sr-Latn-CS" altLang="sr-Latn-RS" sz="1800" dirty="0">
                <a:latin typeface="Times New Roman" panose="02020603050405020304" pitchFamily="18" charset="0"/>
              </a:rPr>
              <a:t> </a:t>
            </a:r>
            <a:r>
              <a:rPr lang="sr-Latn-CS" altLang="sr-Latn-RS" sz="1800" dirty="0" err="1">
                <a:latin typeface="Times New Roman" panose="02020603050405020304" pitchFamily="18" charset="0"/>
              </a:rPr>
              <a:t>maxillaris</a:t>
            </a:r>
            <a:r>
              <a:rPr lang="en-GB" altLang="sr-Latn-RS" sz="1800" dirty="0">
                <a:latin typeface="Times New Roman" panose="02020603050405020304" pitchFamily="18" charset="0"/>
              </a:rPr>
              <a:t> of maxilla</a:t>
            </a:r>
            <a:endParaRPr lang="sr-Latn-CS" altLang="sr-Latn-RS" sz="1800" dirty="0">
              <a:latin typeface="Times New Roman" panose="02020603050405020304" pitchFamily="18" charset="0"/>
            </a:endParaRPr>
          </a:p>
          <a:p>
            <a:pPr marL="0" indent="0" eaLnBrk="1" hangingPunct="1">
              <a:buNone/>
            </a:pPr>
            <a:r>
              <a:rPr lang="en-GB" altLang="sr-Latn-RS" sz="1900" dirty="0">
                <a:solidFill>
                  <a:srgbClr val="FF0000"/>
                </a:solidFill>
                <a:latin typeface="Times New Roman" panose="02020603050405020304" pitchFamily="18" charset="0"/>
              </a:rPr>
              <a:t>b) Inferior border (</a:t>
            </a:r>
            <a:r>
              <a:rPr lang="en-GB" altLang="sr-Latn-RS" sz="1900" dirty="0" err="1">
                <a:solidFill>
                  <a:srgbClr val="FF0000"/>
                </a:solidFill>
                <a:latin typeface="Times New Roman" panose="02020603050405020304" pitchFamily="18" charset="0"/>
              </a:rPr>
              <a:t>margo</a:t>
            </a:r>
            <a:r>
              <a:rPr lang="en-GB" altLang="sr-Latn-RS" sz="1900" dirty="0">
                <a:solidFill>
                  <a:srgbClr val="FF0000"/>
                </a:solidFill>
                <a:latin typeface="Times New Roman" panose="02020603050405020304" pitchFamily="18" charset="0"/>
              </a:rPr>
              <a:t> inferior)</a:t>
            </a:r>
            <a:br>
              <a:rPr lang="en-GB" altLang="sr-Latn-RS" sz="1900" dirty="0">
                <a:solidFill>
                  <a:srgbClr val="FF0000"/>
                </a:solidFill>
                <a:latin typeface="Times New Roman" panose="02020603050405020304" pitchFamily="18" charset="0"/>
              </a:rPr>
            </a:br>
            <a:r>
              <a:rPr lang="en-GB" altLang="sr-Latn-RS" sz="1900" dirty="0">
                <a:solidFill>
                  <a:srgbClr val="00FF00"/>
                </a:solidFill>
                <a:latin typeface="Times New Roman" panose="02020603050405020304" pitchFamily="18" charset="0"/>
              </a:rPr>
              <a:t>  </a:t>
            </a:r>
            <a:r>
              <a:rPr lang="en-GB" altLang="sr-Latn-RS" sz="1800" dirty="0">
                <a:latin typeface="Times New Roman" panose="02020603050405020304" pitchFamily="18" charset="0"/>
              </a:rPr>
              <a:t>- continued medially by horizontal plate</a:t>
            </a:r>
            <a:br>
              <a:rPr lang="en-GB" altLang="sr-Latn-RS" sz="1900" dirty="0">
                <a:solidFill>
                  <a:srgbClr val="00FF00"/>
                </a:solidFill>
                <a:latin typeface="Times New Roman" panose="02020603050405020304" pitchFamily="18" charset="0"/>
              </a:rPr>
            </a:br>
            <a:r>
              <a:rPr lang="en-GB" altLang="sr-Latn-RS" sz="1900" dirty="0">
                <a:solidFill>
                  <a:srgbClr val="FF0000"/>
                </a:solidFill>
                <a:latin typeface="Times New Roman" panose="02020603050405020304" pitchFamily="18" charset="0"/>
              </a:rPr>
              <a:t>c) Superior border (</a:t>
            </a:r>
            <a:r>
              <a:rPr lang="en-GB" altLang="sr-Latn-RS" sz="1900" dirty="0" err="1">
                <a:solidFill>
                  <a:srgbClr val="FF0000"/>
                </a:solidFill>
                <a:latin typeface="Times New Roman" panose="02020603050405020304" pitchFamily="18" charset="0"/>
              </a:rPr>
              <a:t>margo</a:t>
            </a:r>
            <a:r>
              <a:rPr lang="en-GB" altLang="sr-Latn-RS" sz="1900" dirty="0">
                <a:solidFill>
                  <a:srgbClr val="FF0000"/>
                </a:solidFill>
                <a:latin typeface="Times New Roman" panose="02020603050405020304" pitchFamily="18" charset="0"/>
              </a:rPr>
              <a:t> superior)</a:t>
            </a:r>
            <a:br>
              <a:rPr lang="en-GB" altLang="sr-Latn-RS" sz="1900" dirty="0">
                <a:solidFill>
                  <a:srgbClr val="FF0000"/>
                </a:solidFill>
                <a:latin typeface="Times New Roman" panose="02020603050405020304" pitchFamily="18" charset="0"/>
              </a:rPr>
            </a:br>
            <a:r>
              <a:rPr lang="en-GB" altLang="sr-Latn-RS" sz="1900" dirty="0">
                <a:latin typeface="Times New Roman" panose="02020603050405020304" pitchFamily="18" charset="0"/>
              </a:rPr>
              <a:t>   </a:t>
            </a:r>
            <a:r>
              <a:rPr lang="en-GB" altLang="sr-Latn-RS" sz="1800" dirty="0">
                <a:latin typeface="Times New Roman" panose="02020603050405020304" pitchFamily="18" charset="0"/>
              </a:rPr>
              <a:t>it has processes:</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anteriorly: processus orbitalis (joins with orbital surface </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of maxilla and body of sphenoid bone) and forms the </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little posteriorly located part of floor of </a:t>
            </a:r>
            <a:r>
              <a:rPr lang="en-GB" altLang="sr-Latn-RS" sz="1800" dirty="0" err="1">
                <a:latin typeface="Times New Roman" panose="02020603050405020304" pitchFamily="18" charset="0"/>
              </a:rPr>
              <a:t>orbita</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posteriorly: processus </a:t>
            </a:r>
            <a:r>
              <a:rPr lang="en-GB" altLang="sr-Latn-RS" sz="1800" dirty="0" err="1">
                <a:latin typeface="Times New Roman" panose="02020603050405020304" pitchFamily="18" charset="0"/>
              </a:rPr>
              <a:t>sphenoidalis</a:t>
            </a:r>
            <a:r>
              <a:rPr lang="en-GB" altLang="sr-Latn-RS" sz="1800" dirty="0">
                <a:latin typeface="Times New Roman" panose="02020603050405020304" pitchFamily="18" charset="0"/>
              </a:rPr>
              <a:t> that joins with the </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body and the root of the pterygoid process of sphenoid bone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 between these processes there is sphenopalatine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notch (incisura sphenopalatine) that forms the</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foramen </a:t>
            </a:r>
            <a:r>
              <a:rPr lang="en-GB" altLang="sr-Latn-RS" sz="1800" dirty="0" err="1">
                <a:latin typeface="Times New Roman" panose="02020603050405020304" pitchFamily="18" charset="0"/>
              </a:rPr>
              <a:t>sphenopalatinum</a:t>
            </a:r>
            <a:r>
              <a:rPr lang="en-GB" altLang="sr-Latn-RS" sz="1800" dirty="0">
                <a:latin typeface="Times New Roman" panose="02020603050405020304" pitchFamily="18" charset="0"/>
              </a:rPr>
              <a:t> in articulated skull</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with superiorly located body of sphenoid bone</a:t>
            </a:r>
            <a:br>
              <a:rPr lang="en-GB" altLang="sr-Latn-RS" sz="1900" dirty="0">
                <a:latin typeface="Times New Roman" panose="02020603050405020304" pitchFamily="18" charset="0"/>
              </a:rPr>
            </a:br>
            <a:r>
              <a:rPr lang="en-GB" altLang="sr-Latn-RS" sz="1900" dirty="0">
                <a:solidFill>
                  <a:srgbClr val="FF0000"/>
                </a:solidFill>
                <a:latin typeface="Times New Roman" panose="02020603050405020304" pitchFamily="18" charset="0"/>
              </a:rPr>
              <a:t>d) Posterior border (</a:t>
            </a:r>
            <a:r>
              <a:rPr lang="en-GB" altLang="sr-Latn-RS" sz="1900" dirty="0" err="1">
                <a:solidFill>
                  <a:srgbClr val="FF0000"/>
                </a:solidFill>
                <a:latin typeface="Times New Roman" panose="02020603050405020304" pitchFamily="18" charset="0"/>
              </a:rPr>
              <a:t>margo</a:t>
            </a:r>
            <a:r>
              <a:rPr lang="en-GB" altLang="sr-Latn-RS" sz="1900" dirty="0">
                <a:solidFill>
                  <a:srgbClr val="FF0000"/>
                </a:solidFill>
                <a:latin typeface="Times New Roman" panose="02020603050405020304" pitchFamily="18" charset="0"/>
              </a:rPr>
              <a:t> posterior):</a:t>
            </a:r>
            <a:br>
              <a:rPr lang="en-GB" altLang="sr-Latn-RS" sz="1900" dirty="0">
                <a:latin typeface="Times New Roman" panose="02020603050405020304" pitchFamily="18" charset="0"/>
              </a:rPr>
            </a:br>
            <a:r>
              <a:rPr lang="en-GB" altLang="sr-Latn-RS" sz="1900" dirty="0">
                <a:latin typeface="Times New Roman" panose="02020603050405020304" pitchFamily="18" charset="0"/>
              </a:rPr>
              <a:t>    </a:t>
            </a:r>
            <a:r>
              <a:rPr lang="en-GB" altLang="sr-Latn-RS" sz="1800" dirty="0">
                <a:latin typeface="Times New Roman" panose="02020603050405020304" pitchFamily="18" charset="0"/>
              </a:rPr>
              <a:t>- joins with anterior border of medial plate of pterygoid process of sphenoid bone</a:t>
            </a:r>
            <a:br>
              <a:rPr lang="en-GB" altLang="sr-Latn-RS" sz="1800" dirty="0">
                <a:solidFill>
                  <a:srgbClr val="00FF00"/>
                </a:solidFill>
                <a:latin typeface="Times New Roman" panose="02020603050405020304" pitchFamily="18" charset="0"/>
              </a:rPr>
            </a:br>
            <a:r>
              <a:rPr lang="en-GB" altLang="sr-Latn-RS" sz="1800" dirty="0">
                <a:latin typeface="Times New Roman" panose="02020603050405020304" pitchFamily="18" charset="0"/>
              </a:rPr>
              <a:t>    - inferior end extends posteriorly as pyramid process that inserts between the inferior ends</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of the plates of pterygoid process of sphenoid bone (closes pterygoid fossa inferiorly) and</a:t>
            </a:r>
            <a:br>
              <a:rPr lang="en-GB" altLang="sr-Latn-RS" sz="1800" dirty="0">
                <a:latin typeface="Times New Roman" panose="02020603050405020304" pitchFamily="18" charset="0"/>
              </a:rPr>
            </a:br>
            <a:r>
              <a:rPr lang="en-GB" altLang="sr-Latn-RS" sz="1800" dirty="0">
                <a:latin typeface="Times New Roman" panose="02020603050405020304" pitchFamily="18" charset="0"/>
              </a:rPr>
              <a:t>      has openings for the passage of lesser palatine vessels and nerves (for soft plate)</a:t>
            </a:r>
            <a:endParaRPr lang="sr-Latn-CS" altLang="sr-Latn-RS" sz="1800" dirty="0">
              <a:latin typeface="Times New Roman" panose="02020603050405020304" pitchFamily="18" charset="0"/>
            </a:endParaRPr>
          </a:p>
        </p:txBody>
      </p:sp>
      <p:sp>
        <p:nvSpPr>
          <p:cNvPr id="3" name="Rectangle 2">
            <a:extLst>
              <a:ext uri="{FF2B5EF4-FFF2-40B4-BE49-F238E27FC236}">
                <a16:creationId xmlns:a16="http://schemas.microsoft.com/office/drawing/2014/main" id="{45BF60A9-D8C5-17DE-BF94-654957DAA9BA}"/>
              </a:ext>
            </a:extLst>
          </p:cNvPr>
          <p:cNvSpPr>
            <a:spLocks noGrp="1" noRot="1" noChangeArrowheads="1"/>
          </p:cNvSpPr>
          <p:nvPr>
            <p:ph type="title"/>
          </p:nvPr>
        </p:nvSpPr>
        <p:spPr>
          <a:xfrm>
            <a:off x="381000" y="0"/>
            <a:ext cx="8229600" cy="654050"/>
          </a:xfrm>
        </p:spPr>
        <p:txBody>
          <a:bodyPr/>
          <a:lstStyle/>
          <a:p>
            <a:pPr eaLnBrk="1" hangingPunct="1"/>
            <a:r>
              <a:rPr lang="sr-Latn-CS" altLang="sr-Latn-RS" sz="2800" b="1" dirty="0">
                <a:latin typeface="Times New Roman" panose="02020603050405020304" pitchFamily="18" charset="0"/>
              </a:rPr>
              <a:t>OS PALATINUM – </a:t>
            </a:r>
            <a:r>
              <a:rPr lang="en-GB" altLang="sr-Latn-RS" sz="2800" b="1" dirty="0">
                <a:latin typeface="Times New Roman" panose="02020603050405020304" pitchFamily="18" charset="0"/>
              </a:rPr>
              <a:t>PALATINE BONE</a:t>
            </a:r>
            <a:endParaRPr lang="en-US" altLang="sr-Latn-RS" sz="2800" b="1" dirty="0">
              <a:latin typeface="Times New Roman" panose="02020603050405020304" pitchFamily="18" charset="0"/>
            </a:endParaRPr>
          </a:p>
        </p:txBody>
      </p:sp>
    </p:spTree>
    <p:extLst>
      <p:ext uri="{BB962C8B-B14F-4D97-AF65-F5344CB8AC3E}">
        <p14:creationId xmlns:p14="http://schemas.microsoft.com/office/powerpoint/2010/main" val="2261628296"/>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3" descr="D:\My Documents\My Scans\nepcana kost.jpg"/>
          <p:cNvPicPr>
            <a:picLocks noChangeAspect="1" noChangeArrowheads="1"/>
          </p:cNvPicPr>
          <p:nvPr/>
        </p:nvPicPr>
        <p:blipFill rotWithShape="1">
          <a:blip r:embed="rId2">
            <a:extLst>
              <a:ext uri="{28A0092B-C50C-407E-A947-70E740481C1C}">
                <a14:useLocalDpi xmlns:a14="http://schemas.microsoft.com/office/drawing/2010/main" val="0"/>
              </a:ext>
            </a:extLst>
          </a:blip>
          <a:srcRect l="8774" t="40529" r="51902" b="33498"/>
          <a:stretch/>
        </p:blipFill>
        <p:spPr bwMode="auto">
          <a:xfrm>
            <a:off x="7362" y="740110"/>
            <a:ext cx="4213671" cy="537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Content Placeholder 4" descr="C:\Users\STOJADINOVIC\Desktop\nebnaya_kost.jpg">
            <a:extLst>
              <a:ext uri="{FF2B5EF4-FFF2-40B4-BE49-F238E27FC236}">
                <a16:creationId xmlns:a16="http://schemas.microsoft.com/office/drawing/2014/main" id="{46C6AF31-8C00-61FC-36B9-12B5E892A296}"/>
              </a:ext>
            </a:extLst>
          </p:cNvPr>
          <p:cNvPicPr>
            <a:picLocks/>
          </p:cNvPicPr>
          <p:nvPr/>
        </p:nvPicPr>
        <p:blipFill>
          <a:blip r:embed="rId3">
            <a:extLst>
              <a:ext uri="{28A0092B-C50C-407E-A947-70E740481C1C}">
                <a14:useLocalDpi xmlns:a14="http://schemas.microsoft.com/office/drawing/2010/main" val="0"/>
              </a:ext>
            </a:extLst>
          </a:blip>
          <a:srcRect/>
          <a:stretch>
            <a:fillRect/>
          </a:stretch>
        </p:blipFill>
        <p:spPr>
          <a:xfrm>
            <a:off x="4221033" y="740110"/>
            <a:ext cx="4922967" cy="5155865"/>
          </a:xfrm>
          <a:prstGeom prst="rect">
            <a:avLst/>
          </a:prstGeom>
        </p:spPr>
      </p:pic>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l="35156" t="12187" r="16211" b="10001"/>
          <a:stretch>
            <a:fillRect/>
          </a:stretch>
        </p:blipFill>
        <p:spPr bwMode="auto">
          <a:xfrm>
            <a:off x="1571625" y="0"/>
            <a:ext cx="6523038" cy="652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 descr="D:\My Documents\My Scans\nepcana kost.jpg"/>
          <p:cNvPicPr>
            <a:picLocks noChangeAspect="1" noChangeArrowheads="1"/>
          </p:cNvPicPr>
          <p:nvPr/>
        </p:nvPicPr>
        <p:blipFill>
          <a:blip r:embed="rId2">
            <a:extLst>
              <a:ext uri="{28A0092B-C50C-407E-A947-70E740481C1C}">
                <a14:useLocalDpi xmlns:a14="http://schemas.microsoft.com/office/drawing/2010/main" val="0"/>
              </a:ext>
            </a:extLst>
          </a:blip>
          <a:srcRect l="41100" t="66502" r="9889" b="9099"/>
          <a:stretch>
            <a:fillRect/>
          </a:stretch>
        </p:blipFill>
        <p:spPr bwMode="auto">
          <a:xfrm>
            <a:off x="857250" y="428625"/>
            <a:ext cx="7572375"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phenopalatine foramen (Foramen sphenopalatinum); Image: Paul Kim">
            <a:extLst>
              <a:ext uri="{FF2B5EF4-FFF2-40B4-BE49-F238E27FC236}">
                <a16:creationId xmlns:a16="http://schemas.microsoft.com/office/drawing/2014/main" id="{2FA46F9A-4B49-6E3D-1BD2-1D3EBA4F92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764704"/>
            <a:ext cx="5783337" cy="578333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A43F259-C7DB-8423-F8A6-D6ED212D8C70}"/>
              </a:ext>
            </a:extLst>
          </p:cNvPr>
          <p:cNvSpPr txBox="1"/>
          <p:nvPr/>
        </p:nvSpPr>
        <p:spPr>
          <a:xfrm>
            <a:off x="2915816" y="75982"/>
            <a:ext cx="2435282" cy="369332"/>
          </a:xfrm>
          <a:prstGeom prst="rect">
            <a:avLst/>
          </a:prstGeom>
          <a:noFill/>
        </p:spPr>
        <p:txBody>
          <a:bodyPr wrap="none" rtlCol="0">
            <a:spAutoFit/>
          </a:bodyPr>
          <a:lstStyle/>
          <a:p>
            <a:r>
              <a:rPr lang="en-GB" dirty="0"/>
              <a:t>Sphenopalatine foramen</a:t>
            </a:r>
          </a:p>
        </p:txBody>
      </p:sp>
    </p:spTree>
    <p:extLst>
      <p:ext uri="{BB962C8B-B14F-4D97-AF65-F5344CB8AC3E}">
        <p14:creationId xmlns:p14="http://schemas.microsoft.com/office/powerpoint/2010/main" val="24910845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a:extLst>
              <a:ext uri="{28A0092B-C50C-407E-A947-70E740481C1C}">
                <a14:useLocalDpi xmlns:a14="http://schemas.microsoft.com/office/drawing/2010/main" val="0"/>
              </a:ext>
            </a:extLst>
          </a:blip>
          <a:srcRect l="7788" r="38312" b="38387"/>
          <a:stretch>
            <a:fillRect/>
          </a:stretch>
        </p:blipFill>
        <p:spPr bwMode="auto">
          <a:xfrm>
            <a:off x="611188" y="120650"/>
            <a:ext cx="7848600" cy="673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rrowheads="1"/>
          </p:cNvSpPr>
          <p:nvPr>
            <p:ph type="title"/>
          </p:nvPr>
        </p:nvSpPr>
        <p:spPr>
          <a:xfrm>
            <a:off x="457200" y="0"/>
            <a:ext cx="8229600" cy="490537"/>
          </a:xfrm>
        </p:spPr>
        <p:txBody>
          <a:bodyPr rtlCol="0">
            <a:noAutofit/>
          </a:bodyPr>
          <a:lstStyle/>
          <a:p>
            <a:pPr eaLnBrk="1" fontAlgn="auto" hangingPunct="1">
              <a:spcAft>
                <a:spcPts val="0"/>
              </a:spcAft>
              <a:defRPr/>
            </a:pPr>
            <a:r>
              <a:rPr lang="sr-Latn-CS" sz="2800" b="1" dirty="0">
                <a:latin typeface="Times New Roman" panose="02020603050405020304" pitchFamily="18" charset="0"/>
                <a:cs typeface="Times New Roman" panose="02020603050405020304" pitchFamily="18" charset="0"/>
              </a:rPr>
              <a:t>MANDIBULA- </a:t>
            </a:r>
            <a:r>
              <a:rPr lang="en-GB" sz="2800" b="1" dirty="0">
                <a:latin typeface="Times New Roman" panose="02020603050405020304" pitchFamily="18" charset="0"/>
                <a:cs typeface="Times New Roman" panose="02020603050405020304" pitchFamily="18" charset="0"/>
              </a:rPr>
              <a:t>MANDIBLE (LOWER JAW)</a:t>
            </a:r>
            <a:endParaRPr lang="en-US" sz="2800" b="1" dirty="0">
              <a:latin typeface="Times New Roman" panose="02020603050405020304" pitchFamily="18" charset="0"/>
              <a:cs typeface="Times New Roman" panose="02020603050405020304" pitchFamily="18" charset="0"/>
            </a:endParaRPr>
          </a:p>
        </p:txBody>
      </p:sp>
      <p:sp>
        <p:nvSpPr>
          <p:cNvPr id="34819" name="Rectangle 3"/>
          <p:cNvSpPr>
            <a:spLocks noGrp="1" noChangeArrowheads="1"/>
          </p:cNvSpPr>
          <p:nvPr>
            <p:ph idx="1"/>
          </p:nvPr>
        </p:nvSpPr>
        <p:spPr>
          <a:xfrm>
            <a:off x="161364" y="620688"/>
            <a:ext cx="8785225" cy="5903913"/>
          </a:xfrm>
        </p:spPr>
        <p:txBody>
          <a:bodyPr/>
          <a:lstStyle/>
          <a:p>
            <a:pPr eaLnBrk="1" hangingPunct="1">
              <a:lnSpc>
                <a:spcPct val="90000"/>
              </a:lnSpc>
            </a:pPr>
            <a:r>
              <a:rPr lang="en-GB" altLang="sr-Latn-RS" sz="2400" b="1" dirty="0">
                <a:latin typeface="Times New Roman" panose="02020603050405020304" pitchFamily="18" charset="0"/>
                <a:cs typeface="Times New Roman" panose="02020603050405020304" pitchFamily="18" charset="0"/>
              </a:rPr>
              <a:t>It has:</a:t>
            </a:r>
          </a:p>
          <a:p>
            <a:pPr marL="0" indent="0" eaLnBrk="1" hangingPunct="1">
              <a:lnSpc>
                <a:spcPct val="90000"/>
              </a:lnSpc>
              <a:buNone/>
            </a:pPr>
            <a:endParaRPr lang="en-GB" altLang="sr-Latn-RS" sz="2400" b="1" dirty="0">
              <a:latin typeface="Times New Roman" panose="02020603050405020304" pitchFamily="18" charset="0"/>
              <a:cs typeface="Times New Roman" panose="02020603050405020304" pitchFamily="18" charset="0"/>
            </a:endParaRPr>
          </a:p>
          <a:p>
            <a:pPr marL="0" indent="0" eaLnBrk="1" hangingPunct="1">
              <a:lnSpc>
                <a:spcPct val="90000"/>
              </a:lnSpc>
              <a:buNone/>
            </a:pPr>
            <a:r>
              <a:rPr lang="en-GB" altLang="sr-Latn-RS" sz="2400" b="1" dirty="0">
                <a:latin typeface="Times New Roman" panose="02020603050405020304" pitchFamily="18" charset="0"/>
                <a:cs typeface="Times New Roman" panose="02020603050405020304" pitchFamily="18" charset="0"/>
              </a:rPr>
              <a:t>1) BODY (</a:t>
            </a:r>
            <a:r>
              <a:rPr lang="sr-Latn-CS" altLang="sr-Latn-RS" sz="2400" b="1" dirty="0">
                <a:latin typeface="Times New Roman" panose="02020603050405020304" pitchFamily="18" charset="0"/>
                <a:cs typeface="Times New Roman" panose="02020603050405020304" pitchFamily="18" charset="0"/>
              </a:rPr>
              <a:t>CORPUS MANDIBULAE</a:t>
            </a:r>
            <a:r>
              <a:rPr lang="en-GB" altLang="sr-Latn-RS" sz="2400" b="1" dirty="0">
                <a:latin typeface="Times New Roman" panose="02020603050405020304" pitchFamily="18" charset="0"/>
                <a:cs typeface="Times New Roman" panose="02020603050405020304" pitchFamily="18" charset="0"/>
              </a:rPr>
              <a:t>) – unpaired</a:t>
            </a:r>
          </a:p>
          <a:p>
            <a:pPr marL="0" indent="0" eaLnBrk="1" hangingPunct="1">
              <a:lnSpc>
                <a:spcPct val="90000"/>
              </a:lnSpc>
              <a:buNone/>
            </a:pPr>
            <a:r>
              <a:rPr lang="en-GB" altLang="sr-Latn-RS" sz="2400" b="1" dirty="0">
                <a:latin typeface="Times New Roman" panose="02020603050405020304" pitchFamily="18" charset="0"/>
                <a:cs typeface="Times New Roman" panose="02020603050405020304" pitchFamily="18" charset="0"/>
              </a:rPr>
              <a:t>2) BRANCH (RAMUS MANDIBULE) - paired</a:t>
            </a:r>
            <a:endParaRPr lang="sr-Latn-CS" altLang="sr-Latn-RS" sz="2400" b="1" dirty="0">
              <a:latin typeface="Times New Roman" panose="02020603050405020304" pitchFamily="18" charset="0"/>
              <a:cs typeface="Times New Roman" panose="02020603050405020304" pitchFamily="18" charset="0"/>
            </a:endParaRPr>
          </a:p>
          <a:p>
            <a:pPr eaLnBrk="1" hangingPunct="1">
              <a:lnSpc>
                <a:spcPct val="90000"/>
              </a:lnSpc>
            </a:pPr>
            <a:r>
              <a:rPr lang="sr-Latn-CS" altLang="sr-Latn-RS" sz="2400" b="1" dirty="0" err="1">
                <a:latin typeface="Times New Roman" panose="02020603050405020304" pitchFamily="18" charset="0"/>
                <a:cs typeface="Times New Roman" panose="02020603050405020304" pitchFamily="18" charset="0"/>
              </a:rPr>
              <a:t>Angulus</a:t>
            </a:r>
            <a:r>
              <a:rPr lang="sr-Latn-CS" altLang="sr-Latn-RS" sz="2400" b="1" dirty="0">
                <a:latin typeface="Times New Roman" panose="02020603050405020304" pitchFamily="18" charset="0"/>
                <a:cs typeface="Times New Roman" panose="02020603050405020304" pitchFamily="18" charset="0"/>
              </a:rPr>
              <a:t> </a:t>
            </a:r>
            <a:r>
              <a:rPr lang="sr-Latn-CS" altLang="sr-Latn-RS" sz="2400" b="1" dirty="0" err="1">
                <a:latin typeface="Times New Roman" panose="02020603050405020304" pitchFamily="18" charset="0"/>
                <a:cs typeface="Times New Roman" panose="02020603050405020304" pitchFamily="18" charset="0"/>
              </a:rPr>
              <a:t>mandibulae</a:t>
            </a:r>
            <a:r>
              <a:rPr lang="sr-Latn-CS" altLang="sr-Latn-RS" sz="2400" b="1" dirty="0">
                <a:latin typeface="Times New Roman" panose="02020603050405020304" pitchFamily="18" charset="0"/>
                <a:cs typeface="Times New Roman" panose="02020603050405020304" pitchFamily="18" charset="0"/>
              </a:rPr>
              <a:t>- 100-120</a:t>
            </a:r>
            <a:r>
              <a:rPr lang="en-US" altLang="sr-Latn-RS" sz="2400" b="1" dirty="0">
                <a:latin typeface="Times New Roman" panose="02020603050405020304" pitchFamily="18" charset="0"/>
                <a:cs typeface="Times New Roman" panose="02020603050405020304" pitchFamily="18" charset="0"/>
              </a:rPr>
              <a:t>°</a:t>
            </a:r>
            <a:br>
              <a:rPr lang="en-US" altLang="sr-Latn-RS" sz="2400" b="1" dirty="0">
                <a:latin typeface="Times New Roman" panose="02020603050405020304" pitchFamily="18" charset="0"/>
                <a:cs typeface="Times New Roman" panose="02020603050405020304" pitchFamily="18" charset="0"/>
              </a:rPr>
            </a:br>
            <a:r>
              <a:rPr lang="en-US" altLang="sr-Latn-RS" sz="2400" b="1" dirty="0">
                <a:latin typeface="Times New Roman" panose="02020603050405020304" pitchFamily="18" charset="0"/>
                <a:cs typeface="Times New Roman" panose="02020603050405020304" pitchFamily="18" charset="0"/>
              </a:rPr>
              <a:t>(between the lower border of corpus and ramus mandibulae)</a:t>
            </a:r>
            <a:endParaRPr lang="sr-Latn-CS" altLang="sr-Latn-RS" sz="2400" b="1" dirty="0">
              <a:latin typeface="Times New Roman" panose="02020603050405020304" pitchFamily="18" charset="0"/>
              <a:cs typeface="Times New Roman" panose="02020603050405020304" pitchFamily="18" charset="0"/>
            </a:endParaRPr>
          </a:p>
        </p:txBody>
      </p:sp>
      <p:pic>
        <p:nvPicPr>
          <p:cNvPr id="2" name="Picture 4">
            <a:extLst>
              <a:ext uri="{FF2B5EF4-FFF2-40B4-BE49-F238E27FC236}">
                <a16:creationId xmlns:a16="http://schemas.microsoft.com/office/drawing/2014/main" id="{40C63F97-D4F5-6557-BDC2-C62C664A26F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9486" r="42224" b="39420"/>
          <a:stretch>
            <a:fillRect/>
          </a:stretch>
        </p:blipFill>
        <p:spPr bwMode="auto">
          <a:xfrm>
            <a:off x="483785" y="3120536"/>
            <a:ext cx="3888680" cy="3653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a:extLst>
              <a:ext uri="{FF2B5EF4-FFF2-40B4-BE49-F238E27FC236}">
                <a16:creationId xmlns:a16="http://schemas.microsoft.com/office/drawing/2014/main" id="{F95DB13A-5F91-982B-1B40-C14055F9B4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799" r="39420" b="42126"/>
          <a:stretch>
            <a:fillRect/>
          </a:stretch>
        </p:blipFill>
        <p:spPr bwMode="auto">
          <a:xfrm>
            <a:off x="5027120" y="3338163"/>
            <a:ext cx="3908425" cy="3217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72C52E-2305-3AE7-40D1-31821C32779D}"/>
            </a:ext>
          </a:extLst>
        </p:cNvPr>
        <p:cNvGrpSpPr/>
        <p:nvPr/>
      </p:nvGrpSpPr>
      <p:grpSpPr>
        <a:xfrm>
          <a:off x="0" y="0"/>
          <a:ext cx="0" cy="0"/>
          <a:chOff x="0" y="0"/>
          <a:chExt cx="0" cy="0"/>
        </a:xfrm>
      </p:grpSpPr>
      <p:pic>
        <p:nvPicPr>
          <p:cNvPr id="3" name="Picture 4">
            <a:extLst>
              <a:ext uri="{FF2B5EF4-FFF2-40B4-BE49-F238E27FC236}">
                <a16:creationId xmlns:a16="http://schemas.microsoft.com/office/drawing/2014/main" id="{409082CC-2F86-EEDF-30D4-C7F3F42597B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486" t="10657" r="42224" b="39420"/>
          <a:stretch/>
        </p:blipFill>
        <p:spPr bwMode="auto">
          <a:xfrm>
            <a:off x="395536" y="4126450"/>
            <a:ext cx="3528392" cy="273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D:\My Documents\My Scans\maxilla17.jpg">
            <a:extLst>
              <a:ext uri="{FF2B5EF4-FFF2-40B4-BE49-F238E27FC236}">
                <a16:creationId xmlns:a16="http://schemas.microsoft.com/office/drawing/2014/main" id="{E41D92B2-20AC-AB4E-E7FA-7E4F436B23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6624" t="69402" r="15698" b="7181"/>
          <a:stretch>
            <a:fillRect/>
          </a:stretch>
        </p:blipFill>
        <p:spPr bwMode="auto">
          <a:xfrm>
            <a:off x="4211960" y="4033331"/>
            <a:ext cx="4341036" cy="2810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4" name="Rectangle 2">
            <a:extLst>
              <a:ext uri="{FF2B5EF4-FFF2-40B4-BE49-F238E27FC236}">
                <a16:creationId xmlns:a16="http://schemas.microsoft.com/office/drawing/2014/main" id="{8B388075-70BC-9D65-D44E-B96610B82C6D}"/>
              </a:ext>
            </a:extLst>
          </p:cNvPr>
          <p:cNvSpPr>
            <a:spLocks noGrp="1" noRot="1" noChangeArrowheads="1"/>
          </p:cNvSpPr>
          <p:nvPr>
            <p:ph type="title"/>
          </p:nvPr>
        </p:nvSpPr>
        <p:spPr>
          <a:xfrm>
            <a:off x="457200" y="0"/>
            <a:ext cx="8229600" cy="490537"/>
          </a:xfrm>
        </p:spPr>
        <p:txBody>
          <a:bodyPr rtlCol="0">
            <a:noAutofit/>
          </a:bodyPr>
          <a:lstStyle/>
          <a:p>
            <a:pPr eaLnBrk="1" fontAlgn="auto" hangingPunct="1">
              <a:spcAft>
                <a:spcPts val="0"/>
              </a:spcAft>
              <a:defRPr/>
            </a:pPr>
            <a:r>
              <a:rPr lang="sr-Latn-CS" sz="2800" b="1" dirty="0">
                <a:latin typeface="Times New Roman" panose="02020603050405020304" pitchFamily="18" charset="0"/>
                <a:cs typeface="Times New Roman" panose="02020603050405020304" pitchFamily="18" charset="0"/>
              </a:rPr>
              <a:t>MANDIBULA- </a:t>
            </a:r>
            <a:r>
              <a:rPr lang="en-GB" sz="2800" b="1" dirty="0">
                <a:latin typeface="Times New Roman" panose="02020603050405020304" pitchFamily="18" charset="0"/>
                <a:cs typeface="Times New Roman" panose="02020603050405020304" pitchFamily="18" charset="0"/>
              </a:rPr>
              <a:t>MANDIBLE (LOWER JAW)</a:t>
            </a:r>
            <a:endParaRPr lang="en-US" sz="2800" b="1" dirty="0">
              <a:latin typeface="Times New Roman" panose="02020603050405020304" pitchFamily="18" charset="0"/>
              <a:cs typeface="Times New Roman" panose="02020603050405020304" pitchFamily="18" charset="0"/>
            </a:endParaRPr>
          </a:p>
        </p:txBody>
      </p:sp>
      <p:sp>
        <p:nvSpPr>
          <p:cNvPr id="34819" name="Rectangle 3">
            <a:extLst>
              <a:ext uri="{FF2B5EF4-FFF2-40B4-BE49-F238E27FC236}">
                <a16:creationId xmlns:a16="http://schemas.microsoft.com/office/drawing/2014/main" id="{43A4CC07-7CB2-1999-874F-8706D9DE2534}"/>
              </a:ext>
            </a:extLst>
          </p:cNvPr>
          <p:cNvSpPr>
            <a:spLocks noGrp="1" noChangeArrowheads="1"/>
          </p:cNvSpPr>
          <p:nvPr>
            <p:ph idx="1"/>
          </p:nvPr>
        </p:nvSpPr>
        <p:spPr>
          <a:xfrm>
            <a:off x="0" y="535394"/>
            <a:ext cx="8785225" cy="3010471"/>
          </a:xfrm>
        </p:spPr>
        <p:txBody>
          <a:bodyPr/>
          <a:lstStyle/>
          <a:p>
            <a:pPr eaLnBrk="1" hangingPunct="1">
              <a:lnSpc>
                <a:spcPct val="90000"/>
              </a:lnSpc>
            </a:pPr>
            <a:r>
              <a:rPr lang="en-GB" altLang="sr-Latn-RS" sz="2400" b="1" dirty="0">
                <a:latin typeface="Times New Roman" panose="02020603050405020304" pitchFamily="18" charset="0"/>
                <a:cs typeface="Times New Roman" panose="02020603050405020304" pitchFamily="18" charset="0"/>
              </a:rPr>
              <a:t>BODY (</a:t>
            </a:r>
            <a:r>
              <a:rPr lang="sr-Latn-CS" altLang="sr-Latn-RS" sz="2400" b="1" dirty="0">
                <a:latin typeface="Times New Roman" panose="02020603050405020304" pitchFamily="18" charset="0"/>
                <a:cs typeface="Times New Roman" panose="02020603050405020304" pitchFamily="18" charset="0"/>
              </a:rPr>
              <a:t>CORPUS MANDIBULAE</a:t>
            </a:r>
            <a:r>
              <a:rPr lang="en-GB" altLang="sr-Latn-RS" sz="2400" b="1" dirty="0">
                <a:latin typeface="Times New Roman" panose="02020603050405020304" pitchFamily="18" charset="0"/>
                <a:cs typeface="Times New Roman" panose="02020603050405020304" pitchFamily="18" charset="0"/>
              </a:rPr>
              <a:t>)</a:t>
            </a:r>
            <a:br>
              <a:rPr lang="en-GB" altLang="sr-Latn-RS" sz="2400" b="1" dirty="0">
                <a:latin typeface="Times New Roman" panose="02020603050405020304" pitchFamily="18" charset="0"/>
                <a:cs typeface="Times New Roman" panose="02020603050405020304" pitchFamily="18" charset="0"/>
              </a:rPr>
            </a:br>
            <a:endParaRPr lang="sr-Latn-CS" altLang="sr-Latn-RS" sz="800" b="1"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200" b="1" dirty="0">
                <a:solidFill>
                  <a:srgbClr val="FF0000"/>
                </a:solidFill>
                <a:latin typeface="Times New Roman" panose="02020603050405020304" pitchFamily="18" charset="0"/>
              </a:rPr>
              <a:t>Lateral surface</a:t>
            </a:r>
            <a:r>
              <a:rPr lang="sr-Latn-CS" altLang="sr-Latn-RS" sz="2200" b="1" dirty="0">
                <a:latin typeface="Times New Roman" panose="02020603050405020304" pitchFamily="18" charset="0"/>
              </a:rPr>
              <a:t>: </a:t>
            </a:r>
            <a:br>
              <a:rPr lang="en-GB" altLang="sr-Latn-RS" sz="2200" b="1" dirty="0">
                <a:latin typeface="Times New Roman" panose="02020603050405020304" pitchFamily="18" charset="0"/>
              </a:rPr>
            </a:br>
            <a:r>
              <a:rPr lang="en-GB" altLang="sr-Latn-RS" sz="2000" dirty="0">
                <a:latin typeface="Times New Roman" panose="02020603050405020304" pitchFamily="18" charset="0"/>
              </a:rPr>
              <a:t>- depression in the midline: fossa mentalis; below - elevation in the midline: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trigonum</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mentale</a:t>
            </a:r>
            <a:r>
              <a:rPr lang="en-GB"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inferior border elevation: </a:t>
            </a:r>
            <a:r>
              <a:rPr lang="en-GB" altLang="sr-Latn-RS" sz="2000" dirty="0" err="1">
                <a:latin typeface="Times New Roman" panose="02020603050405020304" pitchFamily="18" charset="0"/>
              </a:rPr>
              <a:t>protuberantia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mentalis</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bordered laterally by</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tuberculum</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mentale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this surface, at the level of second premolar there is </a:t>
            </a:r>
            <a:r>
              <a:rPr lang="sr-Latn-CS" altLang="sr-Latn-RS" sz="2000" dirty="0" err="1">
                <a:latin typeface="Times New Roman" panose="02020603050405020304" pitchFamily="18" charset="0"/>
              </a:rPr>
              <a:t>foramen</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mentale</a:t>
            </a:r>
            <a:r>
              <a:rPr lang="en-GB" altLang="sr-Latn-RS" sz="2000" dirty="0">
                <a:latin typeface="Times New Roman" panose="02020603050405020304" pitchFamily="18" charset="0"/>
              </a:rPr>
              <a:t>as the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end of mandibular canal (canalis mandibulae); </a:t>
            </a:r>
            <a:r>
              <a:rPr lang="sr-Latn-CS" altLang="sr-Latn-RS" sz="2000" dirty="0">
                <a:latin typeface="Times New Roman" panose="02020603050405020304" pitchFamily="18" charset="0"/>
              </a:rPr>
              <a:t>a.</a:t>
            </a:r>
            <a:r>
              <a:rPr lang="en-GB" altLang="sr-Latn-RS" sz="2000" dirty="0">
                <a:latin typeface="Times New Roman" panose="02020603050405020304" pitchFamily="18" charset="0"/>
              </a:rPr>
              <a:t> and </a:t>
            </a:r>
            <a:r>
              <a:rPr lang="sr-Latn-CS" altLang="sr-Latn-RS" sz="2000" dirty="0" err="1">
                <a:latin typeface="Times New Roman" panose="02020603050405020304" pitchFamily="18" charset="0"/>
              </a:rPr>
              <a:t>n.mentalis</a:t>
            </a:r>
            <a:r>
              <a:rPr lang="en-GB" altLang="sr-Latn-RS" sz="2000" dirty="0">
                <a:latin typeface="Times New Roman" panose="02020603050405020304" pitchFamily="18" charset="0"/>
              </a:rPr>
              <a:t> exit this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mandibular canal through this foramen</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there is elevation </a:t>
            </a:r>
            <a:r>
              <a:rPr lang="en-GB" altLang="sr-Latn-RS" sz="2000" dirty="0" err="1">
                <a:latin typeface="Times New Roman" panose="02020603050405020304" pitchFamily="18" charset="0"/>
              </a:rPr>
              <a:t>linea</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obliqua</a:t>
            </a:r>
            <a:r>
              <a:rPr lang="en-GB" altLang="sr-Latn-RS" sz="2000" dirty="0">
                <a:latin typeface="Times New Roman" panose="02020603050405020304" pitchFamily="18" charset="0"/>
              </a:rPr>
              <a:t>: attachment of m. buccinator; above this line is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attachement</a:t>
            </a:r>
            <a:r>
              <a:rPr lang="en-GB" altLang="sr-Latn-RS" sz="2000" dirty="0">
                <a:latin typeface="Times New Roman" panose="02020603050405020304" pitchFamily="18" charset="0"/>
              </a:rPr>
              <a:t> of </a:t>
            </a:r>
            <a:r>
              <a:rPr lang="sr-Latn-CS" altLang="sr-Latn-RS" sz="2000" dirty="0" err="1">
                <a:latin typeface="Times New Roman" panose="02020603050405020304" pitchFamily="18" charset="0"/>
              </a:rPr>
              <a:t>m.depresor</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labi</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inferioris</a:t>
            </a:r>
            <a:r>
              <a:rPr lang="en-GB" altLang="sr-Latn-RS" sz="2000" dirty="0">
                <a:latin typeface="Times New Roman" panose="02020603050405020304" pitchFamily="18" charset="0"/>
              </a:rPr>
              <a:t> and </a:t>
            </a:r>
            <a:r>
              <a:rPr lang="sr-Latn-CS" altLang="sr-Latn-RS" sz="2000" dirty="0" err="1">
                <a:latin typeface="Times New Roman" panose="02020603050405020304" pitchFamily="18" charset="0"/>
              </a:rPr>
              <a:t>m.depresor</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anguli</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oris</a:t>
            </a:r>
            <a:r>
              <a:rPr lang="en-GB" altLang="sr-Latn-RS" sz="2000" dirty="0">
                <a:latin typeface="Times New Roman" panose="02020603050405020304" pitchFamily="18" charset="0"/>
              </a:rPr>
              <a:t>, and below</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attachment of platysma</a:t>
            </a:r>
            <a:endParaRPr lang="sr-Latn-CS" altLang="sr-Latn-RS" sz="2000" dirty="0">
              <a:latin typeface="Times New Roman" panose="02020603050405020304" pitchFamily="18" charset="0"/>
            </a:endParaRPr>
          </a:p>
        </p:txBody>
      </p:sp>
    </p:spTree>
    <p:extLst>
      <p:ext uri="{BB962C8B-B14F-4D97-AF65-F5344CB8AC3E}">
        <p14:creationId xmlns:p14="http://schemas.microsoft.com/office/powerpoint/2010/main" val="3500333448"/>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3A7653-39FE-6A3D-5800-C97D094F7740}"/>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E3339B96-F5C2-9E23-3859-A896114E1659}"/>
              </a:ext>
            </a:extLst>
          </p:cNvPr>
          <p:cNvSpPr>
            <a:spLocks noGrp="1" noRot="1" noChangeArrowheads="1"/>
          </p:cNvSpPr>
          <p:nvPr>
            <p:ph type="title"/>
          </p:nvPr>
        </p:nvSpPr>
        <p:spPr>
          <a:xfrm>
            <a:off x="457200" y="0"/>
            <a:ext cx="8229600" cy="490537"/>
          </a:xfrm>
        </p:spPr>
        <p:txBody>
          <a:bodyPr rtlCol="0">
            <a:noAutofit/>
          </a:bodyPr>
          <a:lstStyle/>
          <a:p>
            <a:pPr eaLnBrk="1" fontAlgn="auto" hangingPunct="1">
              <a:spcAft>
                <a:spcPts val="0"/>
              </a:spcAft>
              <a:defRPr/>
            </a:pPr>
            <a:r>
              <a:rPr lang="sr-Latn-CS" sz="2800" b="1" dirty="0">
                <a:latin typeface="Times New Roman" panose="02020603050405020304" pitchFamily="18" charset="0"/>
                <a:cs typeface="Times New Roman" panose="02020603050405020304" pitchFamily="18" charset="0"/>
              </a:rPr>
              <a:t>MANDIBULA- </a:t>
            </a:r>
            <a:r>
              <a:rPr lang="en-GB" sz="2800" b="1" dirty="0">
                <a:latin typeface="Times New Roman" panose="02020603050405020304" pitchFamily="18" charset="0"/>
                <a:cs typeface="Times New Roman" panose="02020603050405020304" pitchFamily="18" charset="0"/>
              </a:rPr>
              <a:t>MANDIBLE (LOWER JAW)</a:t>
            </a:r>
            <a:endParaRPr lang="en-US" sz="2800" b="1" dirty="0">
              <a:latin typeface="Times New Roman" panose="02020603050405020304" pitchFamily="18" charset="0"/>
              <a:cs typeface="Times New Roman" panose="02020603050405020304" pitchFamily="18" charset="0"/>
            </a:endParaRPr>
          </a:p>
        </p:txBody>
      </p:sp>
      <p:sp>
        <p:nvSpPr>
          <p:cNvPr id="34819" name="Rectangle 3">
            <a:extLst>
              <a:ext uri="{FF2B5EF4-FFF2-40B4-BE49-F238E27FC236}">
                <a16:creationId xmlns:a16="http://schemas.microsoft.com/office/drawing/2014/main" id="{887858DE-CADB-0E63-C349-31CAF5520502}"/>
              </a:ext>
            </a:extLst>
          </p:cNvPr>
          <p:cNvSpPr>
            <a:spLocks noGrp="1" noChangeArrowheads="1"/>
          </p:cNvSpPr>
          <p:nvPr>
            <p:ph idx="1"/>
          </p:nvPr>
        </p:nvSpPr>
        <p:spPr>
          <a:xfrm>
            <a:off x="179387" y="490537"/>
            <a:ext cx="8785225" cy="6367463"/>
          </a:xfrm>
        </p:spPr>
        <p:txBody>
          <a:bodyPr/>
          <a:lstStyle/>
          <a:p>
            <a:pPr eaLnBrk="1" hangingPunct="1">
              <a:lnSpc>
                <a:spcPct val="90000"/>
              </a:lnSpc>
            </a:pPr>
            <a:r>
              <a:rPr lang="en-GB" altLang="sr-Latn-RS" sz="2400" b="1" dirty="0">
                <a:latin typeface="Times New Roman" panose="02020603050405020304" pitchFamily="18" charset="0"/>
                <a:cs typeface="Times New Roman" panose="02020603050405020304" pitchFamily="18" charset="0"/>
              </a:rPr>
              <a:t>BODY (</a:t>
            </a:r>
            <a:r>
              <a:rPr lang="sr-Latn-CS" altLang="sr-Latn-RS" sz="2400" b="1" dirty="0">
                <a:latin typeface="Times New Roman" panose="02020603050405020304" pitchFamily="18" charset="0"/>
                <a:cs typeface="Times New Roman" panose="02020603050405020304" pitchFamily="18" charset="0"/>
              </a:rPr>
              <a:t>CORPUS MANDIBULAE</a:t>
            </a:r>
            <a:r>
              <a:rPr lang="en-GB" altLang="sr-Latn-RS" sz="2400" b="1" dirty="0">
                <a:latin typeface="Times New Roman" panose="02020603050405020304" pitchFamily="18" charset="0"/>
                <a:cs typeface="Times New Roman" panose="02020603050405020304" pitchFamily="18" charset="0"/>
              </a:rPr>
              <a:t>)</a:t>
            </a:r>
            <a:br>
              <a:rPr lang="en-GB" altLang="sr-Latn-RS" sz="2400" b="1" dirty="0">
                <a:latin typeface="Times New Roman" panose="02020603050405020304" pitchFamily="18" charset="0"/>
                <a:cs typeface="Times New Roman" panose="02020603050405020304" pitchFamily="18" charset="0"/>
              </a:rPr>
            </a:br>
            <a:endParaRPr lang="sr-Latn-CS" altLang="sr-Latn-RS" sz="800" b="1"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200" b="1" dirty="0">
                <a:solidFill>
                  <a:srgbClr val="FF0000"/>
                </a:solidFill>
                <a:latin typeface="Times New Roman" panose="02020603050405020304" pitchFamily="18" charset="0"/>
              </a:rPr>
              <a:t>Medial surface</a:t>
            </a:r>
            <a:r>
              <a:rPr lang="sr-Latn-CS" altLang="sr-Latn-RS" sz="2200" b="1" dirty="0">
                <a:latin typeface="Times New Roman" panose="02020603050405020304" pitchFamily="18" charset="0"/>
              </a:rPr>
              <a:t>: </a:t>
            </a:r>
            <a:br>
              <a:rPr lang="en-GB" altLang="sr-Latn-RS" sz="2200" b="1" dirty="0">
                <a:latin typeface="Times New Roman" panose="02020603050405020304" pitchFamily="18" charset="0"/>
              </a:rPr>
            </a:br>
            <a:r>
              <a:rPr lang="en-GB" altLang="sr-Latn-RS" sz="2000" dirty="0">
                <a:latin typeface="Times New Roman" panose="02020603050405020304" pitchFamily="18" charset="0"/>
              </a:rPr>
              <a:t>- in the midline there is </a:t>
            </a:r>
            <a:r>
              <a:rPr lang="sr-Latn-CS" altLang="sr-Latn-RS" sz="2000" dirty="0">
                <a:latin typeface="Times New Roman" panose="02020603050405020304" pitchFamily="18" charset="0"/>
              </a:rPr>
              <a:t>spina </a:t>
            </a:r>
            <a:r>
              <a:rPr lang="sr-Latn-CS" altLang="sr-Latn-RS" sz="2000" dirty="0" err="1">
                <a:latin typeface="Times New Roman" panose="02020603050405020304" pitchFamily="18" charset="0"/>
              </a:rPr>
              <a:t>mentalis</a:t>
            </a:r>
            <a:r>
              <a:rPr lang="en-GB" altLang="sr-Latn-RS" sz="2000" dirty="0">
                <a:latin typeface="Times New Roman" panose="02020603050405020304" pitchFamily="18" charset="0"/>
              </a:rPr>
              <a:t> – formed by four bony elevations for attachment of </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m.geniogloss</a:t>
            </a:r>
            <a:r>
              <a:rPr lang="en-GB" altLang="sr-Latn-RS" sz="2000" dirty="0">
                <a:latin typeface="Times New Roman" panose="02020603050405020304" pitchFamily="18" charset="0"/>
              </a:rPr>
              <a:t>us and </a:t>
            </a:r>
            <a:r>
              <a:rPr lang="sr-Latn-CS" altLang="sr-Latn-RS" sz="2000" dirty="0" err="1">
                <a:latin typeface="Times New Roman" panose="02020603050405020304" pitchFamily="18" charset="0"/>
              </a:rPr>
              <a:t>m.geniohyoide</a:t>
            </a:r>
            <a:r>
              <a:rPr lang="en-GB" altLang="sr-Latn-RS" sz="2000" dirty="0">
                <a:latin typeface="Times New Roman" panose="02020603050405020304" pitchFamily="18" charset="0"/>
              </a:rPr>
              <a:t>us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below the spina mentalis there is depression - </a:t>
            </a:r>
            <a:r>
              <a:rPr lang="sr-Latn-CS" altLang="sr-Latn-RS" sz="2000" dirty="0" err="1">
                <a:latin typeface="Times New Roman" panose="02020603050405020304" pitchFamily="18" charset="0"/>
              </a:rPr>
              <a:t>fossa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digastrica</a:t>
            </a:r>
            <a:r>
              <a:rPr lang="en-GB" altLang="sr-Latn-RS" sz="2000" dirty="0">
                <a:latin typeface="Times New Roman" panose="02020603050405020304" pitchFamily="18" charset="0"/>
              </a:rPr>
              <a:t> for attachment of</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venter anterior of m. digastricus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elongated elevation that can be seen over the medial surface of </a:t>
            </a:r>
            <a:r>
              <a:rPr lang="en-GB" altLang="sr-Latn-RS" sz="2000" dirty="0" err="1">
                <a:latin typeface="Times New Roman" panose="02020603050405020304" pitchFamily="18" charset="0"/>
              </a:rPr>
              <a:t>corus</a:t>
            </a:r>
            <a:r>
              <a:rPr lang="en-GB" altLang="sr-Latn-RS" sz="2000" dirty="0">
                <a:latin typeface="Times New Roman" panose="02020603050405020304" pitchFamily="18" charset="0"/>
              </a:rPr>
              <a:t> and also</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the medial surface of the ramus mandibulae is </a:t>
            </a:r>
            <a:r>
              <a:rPr lang="sr-Latn-CS" altLang="sr-Latn-RS" sz="2000" dirty="0" err="1">
                <a:latin typeface="Times New Roman" panose="02020603050405020304" pitchFamily="18" charset="0"/>
              </a:rPr>
              <a:t>linea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mylohyoidea</a:t>
            </a:r>
            <a:r>
              <a:rPr lang="en-GB" altLang="sr-Latn-RS" sz="2000" dirty="0">
                <a:latin typeface="Times New Roman" panose="02020603050405020304" pitchFamily="18" charset="0"/>
              </a:rPr>
              <a:t> for</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attachment of m. </a:t>
            </a:r>
            <a:r>
              <a:rPr lang="en-GB" altLang="sr-Latn-RS" sz="2000" dirty="0" err="1">
                <a:latin typeface="Times New Roman" panose="02020603050405020304" pitchFamily="18" charset="0"/>
              </a:rPr>
              <a:t>mylohyoideus</a:t>
            </a:r>
            <a:r>
              <a:rPr lang="en-GB" altLang="sr-Latn-RS" sz="2000" dirty="0">
                <a:latin typeface="Times New Roman" panose="02020603050405020304" pitchFamily="18" charset="0"/>
              </a:rPr>
              <a:t>; just below this </a:t>
            </a:r>
            <a:r>
              <a:rPr lang="en-GB" altLang="sr-Latn-RS" sz="2000" dirty="0" err="1">
                <a:latin typeface="Times New Roman" panose="02020603050405020304" pitchFamily="18" charset="0"/>
              </a:rPr>
              <a:t>linea</a:t>
            </a:r>
            <a:r>
              <a:rPr lang="en-GB" altLang="sr-Latn-RS" sz="2000" dirty="0">
                <a:latin typeface="Times New Roman" panose="02020603050405020304" pitchFamily="18" charset="0"/>
              </a:rPr>
              <a:t> is the groove (sulcus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mylohyoideus</a:t>
            </a:r>
            <a:r>
              <a:rPr lang="en-GB"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above the medial part of </a:t>
            </a:r>
            <a:r>
              <a:rPr lang="en-GB" altLang="sr-Latn-RS" sz="2000" dirty="0" err="1">
                <a:latin typeface="Times New Roman" panose="02020603050405020304" pitchFamily="18" charset="0"/>
              </a:rPr>
              <a:t>linea</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mylohioidea</a:t>
            </a:r>
            <a:r>
              <a:rPr lang="en-GB" altLang="sr-Latn-RS" sz="2000" dirty="0">
                <a:latin typeface="Times New Roman" panose="02020603050405020304" pitchFamily="18" charset="0"/>
              </a:rPr>
              <a:t> there is depression – </a:t>
            </a:r>
            <a:r>
              <a:rPr lang="sr-Latn-CS" altLang="sr-Latn-RS" sz="2000" dirty="0" err="1">
                <a:latin typeface="Times New Roman" panose="02020603050405020304" pitchFamily="18" charset="0"/>
              </a:rPr>
              <a:t>fovea</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sublingualis</a:t>
            </a:r>
            <a:r>
              <a:rPr lang="en-GB" altLang="sr-Latn-RS" sz="2000" dirty="0">
                <a:latin typeface="Times New Roman" panose="02020603050405020304" pitchFamily="18" charset="0"/>
              </a:rPr>
              <a:t>: location of sublingual salivary gland</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below the lateral end of </a:t>
            </a:r>
            <a:r>
              <a:rPr lang="en-GB" altLang="sr-Latn-RS" sz="2000" dirty="0" err="1">
                <a:latin typeface="Times New Roman" panose="02020603050405020304" pitchFamily="18" charset="0"/>
              </a:rPr>
              <a:t>linea</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mylohyoidea</a:t>
            </a:r>
            <a:r>
              <a:rPr lang="en-GB" altLang="sr-Latn-RS" sz="2000" dirty="0">
                <a:latin typeface="Times New Roman" panose="02020603050405020304" pitchFamily="18" charset="0"/>
              </a:rPr>
              <a:t> there is </a:t>
            </a:r>
            <a:r>
              <a:rPr lang="sr-Latn-CS" altLang="sr-Latn-RS" sz="2000" dirty="0" err="1">
                <a:latin typeface="Times New Roman" panose="02020603050405020304" pitchFamily="18" charset="0"/>
              </a:rPr>
              <a:t>fovea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submandibularis</a:t>
            </a:r>
            <a:r>
              <a:rPr lang="en-GB"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submandibular salivary gland is located here by its inferolateral </a:t>
            </a:r>
            <a:r>
              <a:rPr lang="en-GB" altLang="sr-Latn-RS" sz="2000" dirty="0" err="1">
                <a:latin typeface="Times New Roman" panose="02020603050405020304" pitchFamily="18" charset="0"/>
              </a:rPr>
              <a:t>suface</a:t>
            </a:r>
            <a:endParaRPr lang="sr-Latn-CS" altLang="sr-Latn-RS" sz="2000" dirty="0">
              <a:latin typeface="Times New Roman" panose="02020603050405020304" pitchFamily="18" charset="0"/>
            </a:endParaRPr>
          </a:p>
        </p:txBody>
      </p:sp>
      <p:pic>
        <p:nvPicPr>
          <p:cNvPr id="3" name="Picture 2">
            <a:extLst>
              <a:ext uri="{FF2B5EF4-FFF2-40B4-BE49-F238E27FC236}">
                <a16:creationId xmlns:a16="http://schemas.microsoft.com/office/drawing/2014/main" id="{5AF7B228-553B-E54D-7A74-00E40C0886DE}"/>
              </a:ext>
            </a:extLst>
          </p:cNvPr>
          <p:cNvPicPr>
            <a:picLocks noChangeAspect="1"/>
          </p:cNvPicPr>
          <p:nvPr/>
        </p:nvPicPr>
        <p:blipFill>
          <a:blip r:embed="rId2"/>
          <a:stretch>
            <a:fillRect/>
          </a:stretch>
        </p:blipFill>
        <p:spPr>
          <a:xfrm>
            <a:off x="2771800" y="4626352"/>
            <a:ext cx="3294989" cy="2231648"/>
          </a:xfrm>
          <a:prstGeom prst="rect">
            <a:avLst/>
          </a:prstGeom>
        </p:spPr>
      </p:pic>
    </p:spTree>
    <p:extLst>
      <p:ext uri="{BB962C8B-B14F-4D97-AF65-F5344CB8AC3E}">
        <p14:creationId xmlns:p14="http://schemas.microsoft.com/office/powerpoint/2010/main" val="1039609840"/>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A0FF72-D408-2C57-BF24-123DE34E3F72}"/>
              </a:ext>
            </a:extLst>
          </p:cNvPr>
          <p:cNvPicPr>
            <a:picLocks noChangeAspect="1"/>
          </p:cNvPicPr>
          <p:nvPr/>
        </p:nvPicPr>
        <p:blipFill>
          <a:blip r:embed="rId2"/>
          <a:stretch>
            <a:fillRect/>
          </a:stretch>
        </p:blipFill>
        <p:spPr>
          <a:xfrm>
            <a:off x="539552" y="692696"/>
            <a:ext cx="7848872" cy="5315926"/>
          </a:xfrm>
          <a:prstGeom prst="rect">
            <a:avLst/>
          </a:prstGeom>
        </p:spPr>
      </p:pic>
    </p:spTree>
    <p:extLst>
      <p:ext uri="{BB962C8B-B14F-4D97-AF65-F5344CB8AC3E}">
        <p14:creationId xmlns:p14="http://schemas.microsoft.com/office/powerpoint/2010/main" val="22053316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3" descr="D:\My Documents\My Scans\maxilla18.jpg"/>
          <p:cNvPicPr>
            <a:picLocks noChangeAspect="1" noChangeArrowheads="1"/>
          </p:cNvPicPr>
          <p:nvPr/>
        </p:nvPicPr>
        <p:blipFill>
          <a:blip r:embed="rId2">
            <a:extLst>
              <a:ext uri="{28A0092B-C50C-407E-A947-70E740481C1C}">
                <a14:useLocalDpi xmlns:a14="http://schemas.microsoft.com/office/drawing/2010/main" val="0"/>
              </a:ext>
            </a:extLst>
          </a:blip>
          <a:srcRect l="17552" t="19893" r="5499" b="49332"/>
          <a:stretch>
            <a:fillRect/>
          </a:stretch>
        </p:blipFill>
        <p:spPr bwMode="auto">
          <a:xfrm>
            <a:off x="214313" y="1357313"/>
            <a:ext cx="8715375"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E4720-88D0-F9F4-261C-B0562FD1A2D1}"/>
            </a:ext>
          </a:extLst>
        </p:cNvPr>
        <p:cNvGrpSpPr/>
        <p:nvPr/>
      </p:nvGrpSpPr>
      <p:grpSpPr>
        <a:xfrm>
          <a:off x="0" y="0"/>
          <a:ext cx="0" cy="0"/>
          <a:chOff x="0" y="0"/>
          <a:chExt cx="0" cy="0"/>
        </a:xfrm>
      </p:grpSpPr>
      <p:sp>
        <p:nvSpPr>
          <p:cNvPr id="49154" name="Rectangle 2">
            <a:extLst>
              <a:ext uri="{FF2B5EF4-FFF2-40B4-BE49-F238E27FC236}">
                <a16:creationId xmlns:a16="http://schemas.microsoft.com/office/drawing/2014/main" id="{884DF980-A1FF-D908-B9E2-7B12B3B33A86}"/>
              </a:ext>
            </a:extLst>
          </p:cNvPr>
          <p:cNvSpPr>
            <a:spLocks noGrp="1" noRot="1" noChangeArrowheads="1"/>
          </p:cNvSpPr>
          <p:nvPr>
            <p:ph type="title"/>
          </p:nvPr>
        </p:nvSpPr>
        <p:spPr>
          <a:xfrm>
            <a:off x="457200" y="0"/>
            <a:ext cx="8229600" cy="490537"/>
          </a:xfrm>
        </p:spPr>
        <p:txBody>
          <a:bodyPr rtlCol="0">
            <a:noAutofit/>
          </a:bodyPr>
          <a:lstStyle/>
          <a:p>
            <a:pPr eaLnBrk="1" fontAlgn="auto" hangingPunct="1">
              <a:spcAft>
                <a:spcPts val="0"/>
              </a:spcAft>
              <a:defRPr/>
            </a:pPr>
            <a:r>
              <a:rPr lang="sr-Latn-CS" sz="2800" b="1" dirty="0">
                <a:latin typeface="Times New Roman" panose="02020603050405020304" pitchFamily="18" charset="0"/>
                <a:cs typeface="Times New Roman" panose="02020603050405020304" pitchFamily="18" charset="0"/>
              </a:rPr>
              <a:t>MANDIBULA- </a:t>
            </a:r>
            <a:r>
              <a:rPr lang="en-GB" sz="2800" b="1" dirty="0">
                <a:latin typeface="Times New Roman" panose="02020603050405020304" pitchFamily="18" charset="0"/>
                <a:cs typeface="Times New Roman" panose="02020603050405020304" pitchFamily="18" charset="0"/>
              </a:rPr>
              <a:t>MANDIBLE (LOWER JAW)</a:t>
            </a:r>
            <a:endParaRPr lang="en-US" sz="2800" b="1" dirty="0">
              <a:latin typeface="Times New Roman" panose="02020603050405020304" pitchFamily="18" charset="0"/>
              <a:cs typeface="Times New Roman" panose="02020603050405020304" pitchFamily="18" charset="0"/>
            </a:endParaRPr>
          </a:p>
        </p:txBody>
      </p:sp>
      <p:sp>
        <p:nvSpPr>
          <p:cNvPr id="34819" name="Rectangle 3">
            <a:extLst>
              <a:ext uri="{FF2B5EF4-FFF2-40B4-BE49-F238E27FC236}">
                <a16:creationId xmlns:a16="http://schemas.microsoft.com/office/drawing/2014/main" id="{72BA9120-88F1-AEF3-86B3-4DDB90FDF5A8}"/>
              </a:ext>
            </a:extLst>
          </p:cNvPr>
          <p:cNvSpPr>
            <a:spLocks noGrp="1" noChangeArrowheads="1"/>
          </p:cNvSpPr>
          <p:nvPr>
            <p:ph idx="1"/>
          </p:nvPr>
        </p:nvSpPr>
        <p:spPr>
          <a:xfrm>
            <a:off x="0" y="765175"/>
            <a:ext cx="9144000" cy="6048201"/>
          </a:xfrm>
        </p:spPr>
        <p:txBody>
          <a:bodyPr/>
          <a:lstStyle/>
          <a:p>
            <a:pPr eaLnBrk="1" hangingPunct="1">
              <a:lnSpc>
                <a:spcPct val="90000"/>
              </a:lnSpc>
            </a:pPr>
            <a:r>
              <a:rPr lang="en-GB" altLang="sr-Latn-RS" sz="2400" b="1" dirty="0">
                <a:latin typeface="Times New Roman" panose="02020603050405020304" pitchFamily="18" charset="0"/>
                <a:cs typeface="Times New Roman" panose="02020603050405020304" pitchFamily="18" charset="0"/>
              </a:rPr>
              <a:t>BODY (</a:t>
            </a:r>
            <a:r>
              <a:rPr lang="sr-Latn-CS" altLang="sr-Latn-RS" sz="2400" b="1" dirty="0">
                <a:latin typeface="Times New Roman" panose="02020603050405020304" pitchFamily="18" charset="0"/>
                <a:cs typeface="Times New Roman" panose="02020603050405020304" pitchFamily="18" charset="0"/>
              </a:rPr>
              <a:t>CORPUS MANDIBULAE</a:t>
            </a:r>
            <a:r>
              <a:rPr lang="en-GB" altLang="sr-Latn-RS" sz="2400" b="1" dirty="0">
                <a:latin typeface="Times New Roman" panose="02020603050405020304" pitchFamily="18" charset="0"/>
                <a:cs typeface="Times New Roman" panose="02020603050405020304" pitchFamily="18" charset="0"/>
              </a:rPr>
              <a:t>)</a:t>
            </a:r>
            <a:endParaRPr lang="sr-Latn-CS" altLang="sr-Latn-RS" sz="2400" b="1"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200" b="1" dirty="0">
                <a:solidFill>
                  <a:srgbClr val="0000FF"/>
                </a:solidFill>
                <a:latin typeface="Times New Roman" panose="02020603050405020304" pitchFamily="18" charset="0"/>
              </a:rPr>
              <a:t>Superior border</a:t>
            </a:r>
            <a:r>
              <a:rPr lang="sr-Latn-CS" altLang="sr-Latn-RS" sz="2200" b="1" dirty="0">
                <a:latin typeface="Times New Roman" panose="02020603050405020304" pitchFamily="18" charset="0"/>
              </a:rPr>
              <a:t>: </a:t>
            </a:r>
            <a:br>
              <a:rPr lang="en-GB" altLang="sr-Latn-RS" sz="2200" b="1" dirty="0">
                <a:latin typeface="Times New Roman" panose="02020603050405020304" pitchFamily="18" charset="0"/>
              </a:rPr>
            </a:br>
            <a:r>
              <a:rPr lang="en-GB" altLang="sr-Latn-RS" sz="2000" dirty="0">
                <a:latin typeface="Times New Roman" panose="02020603050405020304" pitchFamily="18" charset="0"/>
              </a:rPr>
              <a:t>- it is alveolar arch (</a:t>
            </a:r>
            <a:r>
              <a:rPr lang="sr-Latn-CS" altLang="sr-Latn-RS" sz="2000" dirty="0" err="1">
                <a:latin typeface="Times New Roman" panose="02020603050405020304" pitchFamily="18" charset="0"/>
              </a:rPr>
              <a:t>arcus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alveolaris</a:t>
            </a:r>
            <a:r>
              <a:rPr lang="en-GB" altLang="sr-Latn-RS" sz="2000" dirty="0">
                <a:latin typeface="Times New Roman" panose="02020603050405020304" pitchFamily="18" charset="0"/>
              </a:rPr>
              <a:t>) with </a:t>
            </a:r>
            <a:r>
              <a:rPr lang="sr-Latn-CS" altLang="sr-Latn-RS" sz="2000" dirty="0">
                <a:latin typeface="Times New Roman" panose="02020603050405020304" pitchFamily="18" charset="0"/>
              </a:rPr>
              <a:t>alveoli </a:t>
            </a:r>
            <a:r>
              <a:rPr lang="sr-Latn-CS" altLang="sr-Latn-RS" sz="2000" dirty="0" err="1">
                <a:latin typeface="Times New Roman" panose="02020603050405020304" pitchFamily="18" charset="0"/>
              </a:rPr>
              <a:t>dentales</a:t>
            </a:r>
            <a:r>
              <a:rPr lang="en-GB" altLang="sr-Latn-RS" sz="2000" dirty="0">
                <a:latin typeface="Times New Roman" panose="02020603050405020304" pitchFamily="18" charset="0"/>
              </a:rPr>
              <a:t> for lower teeth</a:t>
            </a:r>
            <a:r>
              <a:rPr lang="sr-Latn-CS" altLang="sr-Latn-RS" sz="2000" dirty="0">
                <a:latin typeface="Times New Roman" panose="02020603050405020304" pitchFamily="18" charset="0"/>
              </a:rPr>
              <a:t>, s</a:t>
            </a:r>
            <a:r>
              <a:rPr lang="en-US" altLang="sr-Latn-RS" sz="2000" dirty="0">
                <a:latin typeface="Times New Roman" panose="02020603050405020304" pitchFamily="18" charset="0"/>
              </a:rPr>
              <a:t>e</a:t>
            </a:r>
            <a:r>
              <a:rPr lang="sr-Latn-CS" altLang="sr-Latn-RS" sz="2000" dirty="0" err="1">
                <a:latin typeface="Times New Roman" panose="02020603050405020304" pitchFamily="18" charset="0"/>
              </a:rPr>
              <a:t>pta</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interalveolaria</a:t>
            </a:r>
            <a:r>
              <a:rPr lang="en-GB" altLang="sr-Latn-RS" sz="2000" dirty="0">
                <a:latin typeface="Times New Roman" panose="02020603050405020304" pitchFamily="18" charset="0"/>
              </a:rPr>
              <a:t> and </a:t>
            </a:r>
            <a:r>
              <a:rPr lang="sr-Latn-CS" altLang="sr-Latn-RS" sz="2000" dirty="0" err="1">
                <a:latin typeface="Times New Roman" panose="02020603050405020304" pitchFamily="18" charset="0"/>
              </a:rPr>
              <a:t>septa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interradicularia</a:t>
            </a:r>
            <a:endParaRPr lang="sr-Latn-CS" altLang="sr-Latn-RS" sz="2000" dirty="0">
              <a:latin typeface="Times New Roman" panose="02020603050405020304" pitchFamily="18" charset="0"/>
            </a:endParaRPr>
          </a:p>
          <a:p>
            <a:pPr eaLnBrk="1" hangingPunct="1">
              <a:lnSpc>
                <a:spcPct val="90000"/>
              </a:lnSpc>
            </a:pPr>
            <a:r>
              <a:rPr lang="en-GB" altLang="sr-Latn-RS" sz="2200" b="1" dirty="0">
                <a:solidFill>
                  <a:srgbClr val="0000FF"/>
                </a:solidFill>
                <a:latin typeface="Times New Roman" panose="02020603050405020304" pitchFamily="18" charset="0"/>
              </a:rPr>
              <a:t>Inferior border</a:t>
            </a:r>
            <a:r>
              <a:rPr lang="sr-Latn-CS" altLang="sr-Latn-RS" sz="2200" b="1" dirty="0">
                <a:latin typeface="Times New Roman" panose="02020603050405020304" pitchFamily="18" charset="0"/>
              </a:rPr>
              <a:t>: </a:t>
            </a:r>
            <a:br>
              <a:rPr lang="en-GB" altLang="sr-Latn-RS" sz="2200" b="1" dirty="0">
                <a:latin typeface="Times New Roman" panose="02020603050405020304" pitchFamily="18" charset="0"/>
              </a:rPr>
            </a:br>
            <a:r>
              <a:rPr lang="en-GB" altLang="sr-Latn-RS" sz="2000" dirty="0">
                <a:latin typeface="Times New Roman" panose="02020603050405020304" pitchFamily="18" charset="0"/>
              </a:rPr>
              <a:t>- it has </a:t>
            </a:r>
            <a:r>
              <a:rPr lang="sr-Latn-CS" altLang="sr-Latn-RS" sz="2000" dirty="0" err="1">
                <a:latin typeface="Times New Roman" panose="02020603050405020304" pitchFamily="18" charset="0"/>
              </a:rPr>
              <a:t>protuberantia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mentalis</a:t>
            </a:r>
            <a:r>
              <a:rPr lang="en-GB" altLang="sr-Latn-RS" sz="2000" dirty="0">
                <a:latin typeface="Times New Roman" panose="02020603050405020304" pitchFamily="18" charset="0"/>
              </a:rPr>
              <a:t> </a:t>
            </a:r>
            <a:r>
              <a:rPr lang="sr-Latn-CS" altLang="sr-Latn-RS" sz="2000" dirty="0">
                <a:latin typeface="Times New Roman" panose="02020603050405020304" pitchFamily="18" charset="0"/>
              </a:rPr>
              <a:t>(</a:t>
            </a:r>
            <a:r>
              <a:rPr lang="sr-Latn-CS" altLang="sr-Latn-RS" sz="2000" dirty="0" err="1">
                <a:latin typeface="Times New Roman" panose="02020603050405020304" pitchFamily="18" charset="0"/>
              </a:rPr>
              <a:t>gnathion</a:t>
            </a:r>
            <a:r>
              <a:rPr lang="sr-Latn-CS" altLang="sr-Latn-RS" sz="2000" dirty="0">
                <a:latin typeface="Times New Roman" panose="02020603050405020304" pitchFamily="18" charset="0"/>
              </a:rPr>
              <a:t>)</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borderd</a:t>
            </a:r>
            <a:r>
              <a:rPr lang="en-GB" altLang="sr-Latn-RS" sz="2000" dirty="0">
                <a:latin typeface="Times New Roman" panose="02020603050405020304" pitchFamily="18" charset="0"/>
              </a:rPr>
              <a:t> laterally by </a:t>
            </a:r>
            <a:r>
              <a:rPr lang="sr-Latn-CS" altLang="sr-Latn-RS" sz="2000" dirty="0" err="1">
                <a:latin typeface="Times New Roman" panose="02020603050405020304" pitchFamily="18" charset="0"/>
              </a:rPr>
              <a:t>tuberculum</a:t>
            </a: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mentale</a:t>
            </a:r>
            <a:endParaRPr lang="en-US" altLang="sr-Latn-RS" sz="2400" b="1" dirty="0"/>
          </a:p>
        </p:txBody>
      </p:sp>
      <p:pic>
        <p:nvPicPr>
          <p:cNvPr id="2" name="Picture 4">
            <a:extLst>
              <a:ext uri="{FF2B5EF4-FFF2-40B4-BE49-F238E27FC236}">
                <a16:creationId xmlns:a16="http://schemas.microsoft.com/office/drawing/2014/main" id="{97DFFD23-D3F1-62DD-531C-7B37763FEB0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486" t="10657" r="42224" b="39420"/>
          <a:stretch/>
        </p:blipFill>
        <p:spPr bwMode="auto">
          <a:xfrm>
            <a:off x="1547664" y="2792185"/>
            <a:ext cx="5112568" cy="3957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9255888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1" descr="D:\My Documents\My Scans\maxilla14.jpg"/>
          <p:cNvPicPr>
            <a:picLocks noChangeAspect="1" noChangeArrowheads="1"/>
          </p:cNvPicPr>
          <p:nvPr/>
        </p:nvPicPr>
        <p:blipFill>
          <a:blip r:embed="rId2">
            <a:extLst>
              <a:ext uri="{28A0092B-C50C-407E-A947-70E740481C1C}">
                <a14:useLocalDpi xmlns:a14="http://schemas.microsoft.com/office/drawing/2010/main" val="0"/>
              </a:ext>
            </a:extLst>
          </a:blip>
          <a:srcRect l="11063" t="28590" r="14771" b="26582"/>
          <a:stretch>
            <a:fillRect/>
          </a:stretch>
        </p:blipFill>
        <p:spPr bwMode="auto">
          <a:xfrm>
            <a:off x="214313" y="285750"/>
            <a:ext cx="8786812" cy="635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l="33984" t="17812" r="16211" b="10001"/>
          <a:stretch>
            <a:fillRect/>
          </a:stretch>
        </p:blipFill>
        <p:spPr bwMode="auto">
          <a:xfrm>
            <a:off x="928688" y="257175"/>
            <a:ext cx="7286625" cy="660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1" descr="D:\My Documents\My Scans\maxilla15.jpg"/>
          <p:cNvPicPr>
            <a:picLocks noChangeAspect="1" noChangeArrowheads="1"/>
          </p:cNvPicPr>
          <p:nvPr/>
        </p:nvPicPr>
        <p:blipFill>
          <a:blip r:embed="rId2">
            <a:extLst>
              <a:ext uri="{28A0092B-C50C-407E-A947-70E740481C1C}">
                <a14:useLocalDpi xmlns:a14="http://schemas.microsoft.com/office/drawing/2010/main" val="0"/>
              </a:ext>
            </a:extLst>
          </a:blip>
          <a:srcRect l="18379" t="68733" r="14771" b="5843"/>
          <a:stretch>
            <a:fillRect/>
          </a:stretch>
        </p:blipFill>
        <p:spPr bwMode="auto">
          <a:xfrm>
            <a:off x="500063" y="571500"/>
            <a:ext cx="8286750"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3" descr="D:\My Documents\My Scans\mandibula.jpg"/>
          <p:cNvPicPr>
            <a:picLocks noChangeAspect="1" noChangeArrowheads="1"/>
          </p:cNvPicPr>
          <p:nvPr/>
        </p:nvPicPr>
        <p:blipFill>
          <a:blip r:embed="rId2">
            <a:extLst>
              <a:ext uri="{28A0092B-C50C-407E-A947-70E740481C1C}">
                <a14:useLocalDpi xmlns:a14="http://schemas.microsoft.com/office/drawing/2010/main" val="0"/>
              </a:ext>
            </a:extLst>
          </a:blip>
          <a:srcRect l="13942" t="20508" r="9134" b="49133"/>
          <a:stretch>
            <a:fillRect/>
          </a:stretch>
        </p:blipFill>
        <p:spPr bwMode="auto">
          <a:xfrm>
            <a:off x="500063" y="642938"/>
            <a:ext cx="8001000" cy="564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 descr="D:\My Documents\My Scans\mandibula.jpg"/>
          <p:cNvPicPr>
            <a:picLocks noChangeAspect="1" noChangeArrowheads="1"/>
          </p:cNvPicPr>
          <p:nvPr/>
        </p:nvPicPr>
        <p:blipFill>
          <a:blip r:embed="rId2">
            <a:extLst>
              <a:ext uri="{28A0092B-C50C-407E-A947-70E740481C1C}">
                <a14:useLocalDpi xmlns:a14="http://schemas.microsoft.com/office/drawing/2010/main" val="0"/>
              </a:ext>
            </a:extLst>
          </a:blip>
          <a:srcRect l="16347" t="58675" r="13942" b="8365"/>
          <a:stretch>
            <a:fillRect/>
          </a:stretch>
        </p:blipFill>
        <p:spPr bwMode="auto">
          <a:xfrm>
            <a:off x="500063" y="571500"/>
            <a:ext cx="8072437"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1" descr="D:\My Documents\My Scans\maxilla3.jpg"/>
          <p:cNvPicPr>
            <a:picLocks noChangeAspect="1" noChangeArrowheads="1"/>
          </p:cNvPicPr>
          <p:nvPr/>
        </p:nvPicPr>
        <p:blipFill>
          <a:blip r:embed="rId2">
            <a:extLst>
              <a:ext uri="{28A0092B-C50C-407E-A947-70E740481C1C}">
                <a14:useLocalDpi xmlns:a14="http://schemas.microsoft.com/office/drawing/2010/main" val="0"/>
              </a:ext>
            </a:extLst>
          </a:blip>
          <a:srcRect l="21262" t="25246" r="22188" b="47993"/>
          <a:stretch>
            <a:fillRect/>
          </a:stretch>
        </p:blipFill>
        <p:spPr bwMode="auto">
          <a:xfrm>
            <a:off x="500063" y="642938"/>
            <a:ext cx="8143875"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 descr="D:\My Documents\My Scans\maxilla17.jpg"/>
          <p:cNvPicPr>
            <a:picLocks noChangeAspect="1" noChangeArrowheads="1"/>
          </p:cNvPicPr>
          <p:nvPr/>
        </p:nvPicPr>
        <p:blipFill>
          <a:blip r:embed="rId2">
            <a:extLst>
              <a:ext uri="{28A0092B-C50C-407E-A947-70E740481C1C}">
                <a14:useLocalDpi xmlns:a14="http://schemas.microsoft.com/office/drawing/2010/main" val="0"/>
              </a:ext>
            </a:extLst>
          </a:blip>
          <a:srcRect l="17552" t="43309" r="15698" b="33943"/>
          <a:stretch>
            <a:fillRect/>
          </a:stretch>
        </p:blipFill>
        <p:spPr bwMode="auto">
          <a:xfrm>
            <a:off x="500063" y="857250"/>
            <a:ext cx="7929562" cy="550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rrowheads="1"/>
          </p:cNvSpPr>
          <p:nvPr>
            <p:ph type="title"/>
          </p:nvPr>
        </p:nvSpPr>
        <p:spPr>
          <a:xfrm>
            <a:off x="457200" y="0"/>
            <a:ext cx="8229600" cy="500063"/>
          </a:xfrm>
        </p:spPr>
        <p:txBody>
          <a:bodyPr rtlCol="0">
            <a:normAutofit fontScale="90000"/>
          </a:bodyPr>
          <a:lstStyle/>
          <a:p>
            <a:pPr eaLnBrk="1" fontAlgn="auto" hangingPunct="1">
              <a:spcAft>
                <a:spcPts val="0"/>
              </a:spcAft>
              <a:defRPr/>
            </a:pPr>
            <a:br>
              <a:rPr lang="sr-Latn-CS" sz="2800" b="1" dirty="0"/>
            </a:br>
            <a:r>
              <a:rPr lang="sr-Latn-CS" sz="3100" b="1" dirty="0">
                <a:latin typeface="Times New Roman" panose="02020603050405020304" pitchFamily="18" charset="0"/>
                <a:cs typeface="Times New Roman" panose="02020603050405020304" pitchFamily="18" charset="0"/>
              </a:rPr>
              <a:t>MANDIBULA</a:t>
            </a:r>
            <a:r>
              <a:rPr lang="sr-Latn-CS" sz="3100" dirty="0">
                <a:latin typeface="Times New Roman" panose="02020603050405020304" pitchFamily="18" charset="0"/>
                <a:cs typeface="Times New Roman" panose="02020603050405020304" pitchFamily="18" charset="0"/>
              </a:rPr>
              <a:t>  - </a:t>
            </a:r>
            <a:r>
              <a:rPr lang="sr-Latn-CS" sz="3100" b="1" dirty="0">
                <a:latin typeface="Times New Roman" panose="02020603050405020304" pitchFamily="18" charset="0"/>
                <a:cs typeface="Times New Roman" panose="02020603050405020304" pitchFamily="18" charset="0"/>
              </a:rPr>
              <a:t>RAMUS MANDIBULAE</a:t>
            </a:r>
            <a:br>
              <a:rPr lang="sr-Latn-CS" sz="3100" b="1" dirty="0">
                <a:latin typeface="Times New Roman" panose="02020603050405020304" pitchFamily="18" charset="0"/>
                <a:cs typeface="Times New Roman" panose="02020603050405020304" pitchFamily="18" charset="0"/>
              </a:rPr>
            </a:br>
            <a:endParaRPr lang="en-US" sz="3100" dirty="0">
              <a:latin typeface="Times New Roman" panose="02020603050405020304" pitchFamily="18" charset="0"/>
              <a:cs typeface="Times New Roman" panose="02020603050405020304" pitchFamily="18" charset="0"/>
            </a:endParaRPr>
          </a:p>
        </p:txBody>
      </p:sp>
      <p:sp>
        <p:nvSpPr>
          <p:cNvPr id="52227" name="Rectangle 3"/>
          <p:cNvSpPr>
            <a:spLocks noGrp="1" noChangeArrowheads="1"/>
          </p:cNvSpPr>
          <p:nvPr>
            <p:ph idx="1"/>
          </p:nvPr>
        </p:nvSpPr>
        <p:spPr>
          <a:xfrm>
            <a:off x="89694" y="657225"/>
            <a:ext cx="8964612" cy="5543550"/>
          </a:xfrm>
        </p:spPr>
        <p:txBody>
          <a:bodyPr/>
          <a:lstStyle/>
          <a:p>
            <a:pPr eaLnBrk="1" hangingPunct="1">
              <a:lnSpc>
                <a:spcPct val="90000"/>
              </a:lnSpc>
            </a:pPr>
            <a:r>
              <a:rPr lang="sr-Latn-CS" altLang="sr-Latn-RS" sz="2400" b="1" dirty="0">
                <a:latin typeface="Times New Roman" panose="02020603050405020304" pitchFamily="18" charset="0"/>
                <a:cs typeface="Times New Roman" panose="02020603050405020304" pitchFamily="18" charset="0"/>
              </a:rPr>
              <a:t>RAMUS MANDIBULAE</a:t>
            </a:r>
            <a:br>
              <a:rPr lang="en-GB" altLang="sr-Latn-RS" sz="2400" b="1" dirty="0">
                <a:latin typeface="Times New Roman" panose="02020603050405020304" pitchFamily="18" charset="0"/>
                <a:cs typeface="Times New Roman" panose="02020603050405020304" pitchFamily="18" charset="0"/>
              </a:rPr>
            </a:br>
            <a:endParaRPr lang="sr-Latn-CS" altLang="sr-Latn-RS" sz="1800" b="1"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200" dirty="0">
                <a:solidFill>
                  <a:srgbClr val="FF0000"/>
                </a:solidFill>
                <a:latin typeface="Times New Roman" panose="02020603050405020304" pitchFamily="18" charset="0"/>
                <a:cs typeface="Times New Roman" panose="02020603050405020304" pitchFamily="18" charset="0"/>
              </a:rPr>
              <a:t>Lateral surface</a:t>
            </a:r>
            <a:r>
              <a:rPr lang="sr-Latn-CS" altLang="sr-Latn-RS" sz="2200" dirty="0">
                <a:latin typeface="Times New Roman" panose="02020603050405020304" pitchFamily="18" charset="0"/>
                <a:cs typeface="Times New Roman" panose="02020603050405020304" pitchFamily="18" charset="0"/>
              </a:rPr>
              <a:t>: </a:t>
            </a:r>
            <a:br>
              <a:rPr lang="en-GB" altLang="sr-Latn-RS" sz="22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has elevation </a:t>
            </a:r>
            <a:r>
              <a:rPr lang="sr-Latn-CS" altLang="sr-Latn-RS" sz="2000" dirty="0" err="1">
                <a:latin typeface="Times New Roman" panose="02020603050405020304" pitchFamily="18" charset="0"/>
                <a:cs typeface="Times New Roman" panose="02020603050405020304" pitchFamily="18" charset="0"/>
              </a:rPr>
              <a:t>tuberositas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maseterica</a:t>
            </a:r>
            <a:r>
              <a:rPr lang="en-GB" altLang="sr-Latn-RS" sz="2000" dirty="0">
                <a:latin typeface="Times New Roman" panose="02020603050405020304" pitchFamily="18" charset="0"/>
                <a:cs typeface="Times New Roman" panose="02020603050405020304" pitchFamily="18" charset="0"/>
              </a:rPr>
              <a:t> for attachment of m. </a:t>
            </a:r>
            <a:r>
              <a:rPr lang="en-GB" altLang="sr-Latn-RS" sz="2000" dirty="0" err="1">
                <a:latin typeface="Times New Roman" panose="02020603050405020304" pitchFamily="18" charset="0"/>
                <a:cs typeface="Times New Roman" panose="02020603050405020304" pitchFamily="18" charset="0"/>
              </a:rPr>
              <a:t>masseeter</a:t>
            </a:r>
            <a:endParaRPr lang="en-GB" altLang="sr-Latn-RS" sz="2000"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200" dirty="0">
                <a:solidFill>
                  <a:srgbClr val="FF0000"/>
                </a:solidFill>
                <a:latin typeface="Times New Roman" panose="02020603050405020304" pitchFamily="18" charset="0"/>
                <a:cs typeface="Times New Roman" panose="02020603050405020304" pitchFamily="18" charset="0"/>
              </a:rPr>
              <a:t>Medial surface</a:t>
            </a:r>
            <a:r>
              <a:rPr lang="sr-Latn-CS" altLang="sr-Latn-RS" sz="2200" dirty="0">
                <a:latin typeface="Times New Roman" panose="02020603050405020304" pitchFamily="18" charset="0"/>
                <a:cs typeface="Times New Roman" panose="02020603050405020304" pitchFamily="18" charset="0"/>
              </a:rPr>
              <a:t>: </a:t>
            </a:r>
            <a:br>
              <a:rPr lang="en-GB" altLang="sr-Latn-RS" sz="22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it has </a:t>
            </a:r>
            <a:r>
              <a:rPr lang="sr-Latn-CS" altLang="sr-Latn-RS" sz="2000" dirty="0" err="1">
                <a:latin typeface="Times New Roman" panose="02020603050405020304" pitchFamily="18" charset="0"/>
                <a:cs typeface="Times New Roman" panose="02020603050405020304" pitchFamily="18" charset="0"/>
              </a:rPr>
              <a:t>foramen</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mandibulae</a:t>
            </a:r>
            <a:r>
              <a:rPr lang="en-GB" altLang="sr-Latn-RS" sz="2000" dirty="0">
                <a:latin typeface="Times New Roman" panose="02020603050405020304" pitchFamily="18" charset="0"/>
                <a:cs typeface="Times New Roman" panose="02020603050405020304" pitchFamily="18" charset="0"/>
              </a:rPr>
              <a:t> as the entrance into</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canalis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mandibulae</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which is the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passage for </a:t>
            </a:r>
            <a:r>
              <a:rPr lang="sr-Latn-CS" altLang="sr-Latn-RS" sz="2000" dirty="0">
                <a:latin typeface="Times New Roman" panose="02020603050405020304" pitchFamily="18" charset="0"/>
                <a:cs typeface="Times New Roman" panose="02020603050405020304" pitchFamily="18" charset="0"/>
              </a:rPr>
              <a:t>a</a:t>
            </a:r>
            <a:r>
              <a:rPr lang="en-GB" altLang="sr-Latn-RS" sz="2000" dirty="0">
                <a:latin typeface="Times New Roman" panose="02020603050405020304" pitchFamily="18" charset="0"/>
                <a:cs typeface="Times New Roman" panose="02020603050405020304" pitchFamily="18" charset="0"/>
              </a:rPr>
              <a:t>. and </a:t>
            </a:r>
            <a:r>
              <a:rPr lang="sr-Latn-CS" altLang="sr-Latn-RS" sz="2000" dirty="0">
                <a:latin typeface="Times New Roman" panose="02020603050405020304" pitchFamily="18" charset="0"/>
                <a:cs typeface="Times New Roman" panose="02020603050405020304" pitchFamily="18" charset="0"/>
              </a:rPr>
              <a:t>n. </a:t>
            </a:r>
            <a:r>
              <a:rPr lang="sr-Latn-CS" altLang="sr-Latn-RS" sz="2000" dirty="0" err="1">
                <a:latin typeface="Times New Roman" panose="02020603050405020304" pitchFamily="18" charset="0"/>
                <a:cs typeface="Times New Roman" panose="02020603050405020304" pitchFamily="18" charset="0"/>
              </a:rPr>
              <a:t>alveolaris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inferior</a:t>
            </a:r>
            <a:r>
              <a:rPr lang="en-GB" altLang="sr-Latn-RS" sz="2000" dirty="0">
                <a:latin typeface="Times New Roman" panose="02020603050405020304" pitchFamily="18" charset="0"/>
                <a:cs typeface="Times New Roman" panose="02020603050405020304" pitchFamily="18" charset="0"/>
              </a:rPr>
              <a:t>; canalis </a:t>
            </a:r>
            <a:r>
              <a:rPr lang="en-GB" altLang="sr-Latn-RS" sz="2000" dirty="0" err="1">
                <a:latin typeface="Times New Roman" panose="02020603050405020304" pitchFamily="18" charset="0"/>
                <a:cs typeface="Times New Roman" panose="02020603050405020304" pitchFamily="18" charset="0"/>
              </a:rPr>
              <a:t>mandibule</a:t>
            </a:r>
            <a:r>
              <a:rPr lang="en-GB" altLang="sr-Latn-RS" sz="2000" dirty="0">
                <a:latin typeface="Times New Roman" panose="02020603050405020304" pitchFamily="18" charset="0"/>
                <a:cs typeface="Times New Roman" panose="02020603050405020304" pitchFamily="18" charset="0"/>
              </a:rPr>
              <a:t> divides into lateral</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branch that ends with </a:t>
            </a:r>
            <a:r>
              <a:rPr lang="sr-Latn-CS" altLang="sr-Latn-RS" sz="2000" dirty="0" err="1">
                <a:latin typeface="Times New Roman" panose="02020603050405020304" pitchFamily="18" charset="0"/>
                <a:cs typeface="Times New Roman" panose="02020603050405020304" pitchFamily="18" charset="0"/>
              </a:rPr>
              <a:t>foramen</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mentale</a:t>
            </a:r>
            <a:r>
              <a:rPr lang="en-GB" altLang="sr-Latn-RS" sz="2000" dirty="0">
                <a:latin typeface="Times New Roman" panose="02020603050405020304" pitchFamily="18" charset="0"/>
                <a:cs typeface="Times New Roman" panose="02020603050405020304" pitchFamily="18" charset="0"/>
              </a:rPr>
              <a:t> (for mental vessels and nerves)</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and</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medial branch - </a:t>
            </a:r>
            <a:r>
              <a:rPr lang="sr-Latn-CS" altLang="sr-Latn-RS" sz="2000" dirty="0" err="1">
                <a:latin typeface="Times New Roman" panose="02020603050405020304" pitchFamily="18" charset="0"/>
                <a:cs typeface="Times New Roman" panose="02020603050405020304" pitchFamily="18" charset="0"/>
              </a:rPr>
              <a:t>canalis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incisivus</a:t>
            </a:r>
            <a:r>
              <a:rPr lang="en-GB" altLang="sr-Latn-RS" sz="2000" dirty="0">
                <a:latin typeface="Times New Roman" panose="02020603050405020304" pitchFamily="18" charset="0"/>
                <a:cs typeface="Times New Roman" panose="02020603050405020304" pitchFamily="18" charset="0"/>
              </a:rPr>
              <a:t> (for vessels and nerves for incisors)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in front of foramen mandibulae there is sharp bony extension-</a:t>
            </a:r>
            <a:r>
              <a:rPr lang="sr-Latn-CS" altLang="sr-Latn-RS" sz="2000" dirty="0" err="1">
                <a:latin typeface="Times New Roman" panose="02020603050405020304" pitchFamily="18" charset="0"/>
                <a:cs typeface="Times New Roman" panose="02020603050405020304" pitchFamily="18" charset="0"/>
              </a:rPr>
              <a:t>lingula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mandibulae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for attachment of l</a:t>
            </a:r>
            <a:r>
              <a:rPr lang="sr-Latn-CS" altLang="sr-Latn-RS" sz="2000" dirty="0" err="1">
                <a:latin typeface="Times New Roman" panose="02020603050405020304" pitchFamily="18" charset="0"/>
                <a:cs typeface="Times New Roman" panose="02020603050405020304" pitchFamily="18" charset="0"/>
              </a:rPr>
              <a:t>ig.sphenomandibilare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sulcus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mylohyoideus</a:t>
            </a:r>
            <a:r>
              <a:rPr lang="en-GB" altLang="sr-Latn-RS" sz="2000" dirty="0">
                <a:latin typeface="Times New Roman" panose="02020603050405020304" pitchFamily="18" charset="0"/>
                <a:cs typeface="Times New Roman" panose="02020603050405020304" pitchFamily="18" charset="0"/>
              </a:rPr>
              <a:t> for passage of </a:t>
            </a:r>
            <a:r>
              <a:rPr lang="sr-Latn-CS" altLang="sr-Latn-RS" sz="2000" dirty="0" err="1">
                <a:latin typeface="Times New Roman" panose="02020603050405020304" pitchFamily="18" charset="0"/>
                <a:cs typeface="Times New Roman" panose="02020603050405020304" pitchFamily="18" charset="0"/>
              </a:rPr>
              <a:t>n.mylohyoideus</a:t>
            </a:r>
            <a:r>
              <a:rPr lang="en-GB" altLang="sr-Latn-RS" sz="2000" dirty="0">
                <a:latin typeface="Times New Roman" panose="02020603050405020304" pitchFamily="18" charset="0"/>
                <a:cs typeface="Times New Roman" panose="02020603050405020304" pitchFamily="18" charset="0"/>
              </a:rPr>
              <a:t> and </a:t>
            </a:r>
            <a:r>
              <a:rPr lang="sr-Latn-CS" altLang="sr-Latn-RS" sz="2000" dirty="0" err="1">
                <a:latin typeface="Times New Roman" panose="02020603050405020304" pitchFamily="18" charset="0"/>
                <a:cs typeface="Times New Roman" panose="02020603050405020304" pitchFamily="18" charset="0"/>
              </a:rPr>
              <a:t>r.mylohyoideus</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of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a.alv</a:t>
            </a:r>
            <a:r>
              <a:rPr lang="en-GB" altLang="sr-Latn-RS" sz="2000" dirty="0" err="1">
                <a:latin typeface="Times New Roman" panose="02020603050405020304" pitchFamily="18" charset="0"/>
                <a:cs typeface="Times New Roman" panose="02020603050405020304" pitchFamily="18" charset="0"/>
              </a:rPr>
              <a:t>eolaris</a:t>
            </a:r>
            <a:r>
              <a:rPr lang="en-GB" altLang="sr-Latn-RS" sz="2000" dirty="0">
                <a:latin typeface="Times New Roman" panose="02020603050405020304" pitchFamily="18" charset="0"/>
                <a:cs typeface="Times New Roman" panose="02020603050405020304" pitchFamily="18" charset="0"/>
              </a:rPr>
              <a:t> inferior starts at medial surface of ramus and continues over the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medial surface of the body</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inferior part there is </a:t>
            </a:r>
            <a:r>
              <a:rPr lang="en-GB" altLang="sr-Latn-RS" sz="2000" dirty="0" err="1">
                <a:latin typeface="Times New Roman" panose="02020603050405020304" pitchFamily="18" charset="0"/>
                <a:cs typeface="Times New Roman" panose="02020603050405020304" pitchFamily="18" charset="0"/>
              </a:rPr>
              <a:t>tuberositas</a:t>
            </a:r>
            <a:r>
              <a:rPr lang="en-GB" altLang="sr-Latn-RS" sz="2000" dirty="0">
                <a:latin typeface="Times New Roman" panose="02020603050405020304" pitchFamily="18" charset="0"/>
                <a:cs typeface="Times New Roman" panose="02020603050405020304" pitchFamily="18" charset="0"/>
              </a:rPr>
              <a:t> </a:t>
            </a:r>
            <a:r>
              <a:rPr lang="en-GB" altLang="sr-Latn-RS" sz="2000" dirty="0" err="1">
                <a:latin typeface="Times New Roman" panose="02020603050405020304" pitchFamily="18" charset="0"/>
                <a:cs typeface="Times New Roman" panose="02020603050405020304" pitchFamily="18" charset="0"/>
              </a:rPr>
              <a:t>pterygoidea</a:t>
            </a:r>
            <a:r>
              <a:rPr lang="en-GB" altLang="sr-Latn-RS" sz="2000" dirty="0">
                <a:latin typeface="Times New Roman" panose="02020603050405020304" pitchFamily="18" charset="0"/>
                <a:cs typeface="Times New Roman" panose="02020603050405020304" pitchFamily="18" charset="0"/>
              </a:rPr>
              <a:t>, for </a:t>
            </a:r>
            <a:r>
              <a:rPr lang="en-GB" altLang="sr-Latn-RS" sz="2000" dirty="0" err="1">
                <a:latin typeface="Times New Roman" panose="02020603050405020304" pitchFamily="18" charset="0"/>
                <a:cs typeface="Times New Roman" panose="02020603050405020304" pitchFamily="18" charset="0"/>
              </a:rPr>
              <a:t>attachemnt</a:t>
            </a:r>
            <a:r>
              <a:rPr lang="en-GB" altLang="sr-Latn-RS" sz="2000" dirty="0">
                <a:latin typeface="Times New Roman" panose="02020603050405020304" pitchFamily="18" charset="0"/>
                <a:cs typeface="Times New Roman" panose="02020603050405020304" pitchFamily="18" charset="0"/>
              </a:rPr>
              <a:t> of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m. </a:t>
            </a:r>
            <a:r>
              <a:rPr lang="en-GB" altLang="sr-Latn-RS" sz="2000" dirty="0" err="1">
                <a:latin typeface="Times New Roman" panose="02020603050405020304" pitchFamily="18" charset="0"/>
                <a:cs typeface="Times New Roman" panose="02020603050405020304" pitchFamily="18" charset="0"/>
              </a:rPr>
              <a:t>pterygoideus</a:t>
            </a:r>
            <a:r>
              <a:rPr lang="en-GB" altLang="sr-Latn-RS" sz="2000" dirty="0">
                <a:latin typeface="Times New Roman" panose="02020603050405020304" pitchFamily="18" charset="0"/>
                <a:cs typeface="Times New Roman" panose="02020603050405020304" pitchFamily="18" charset="0"/>
              </a:rPr>
              <a:t> medialis</a:t>
            </a:r>
          </a:p>
        </p:txBody>
      </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D:\My Documents\My Scans\mandibula.jpg">
            <a:extLst>
              <a:ext uri="{FF2B5EF4-FFF2-40B4-BE49-F238E27FC236}">
                <a16:creationId xmlns:a16="http://schemas.microsoft.com/office/drawing/2014/main" id="{1D04FEB0-8C5C-9F46-67C5-48AC78FB11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3942" t="20508" r="9134" b="49133"/>
          <a:stretch>
            <a:fillRect/>
          </a:stretch>
        </p:blipFill>
        <p:spPr bwMode="auto">
          <a:xfrm>
            <a:off x="7362" y="21954"/>
            <a:ext cx="4985177" cy="3516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4">
            <a:extLst>
              <a:ext uri="{FF2B5EF4-FFF2-40B4-BE49-F238E27FC236}">
                <a16:creationId xmlns:a16="http://schemas.microsoft.com/office/drawing/2014/main" id="{5EC5FF96-E51C-9633-5A5D-E02A6FEB87D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799" t="9863" r="39420" b="42127"/>
          <a:stretch/>
        </p:blipFill>
        <p:spPr bwMode="auto">
          <a:xfrm>
            <a:off x="4069129" y="3454766"/>
            <a:ext cx="4985177" cy="340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44976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36D5A0-F601-F50A-F6D2-7BBDE8244AFB}"/>
            </a:ext>
          </a:extLst>
        </p:cNvPr>
        <p:cNvGrpSpPr/>
        <p:nvPr/>
      </p:nvGrpSpPr>
      <p:grpSpPr>
        <a:xfrm>
          <a:off x="0" y="0"/>
          <a:ext cx="0" cy="0"/>
          <a:chOff x="0" y="0"/>
          <a:chExt cx="0" cy="0"/>
        </a:xfrm>
      </p:grpSpPr>
      <p:sp>
        <p:nvSpPr>
          <p:cNvPr id="50178" name="Rectangle 2">
            <a:extLst>
              <a:ext uri="{FF2B5EF4-FFF2-40B4-BE49-F238E27FC236}">
                <a16:creationId xmlns:a16="http://schemas.microsoft.com/office/drawing/2014/main" id="{B125531C-2C51-0CF3-378D-41B02F68397B}"/>
              </a:ext>
            </a:extLst>
          </p:cNvPr>
          <p:cNvSpPr>
            <a:spLocks noGrp="1" noRot="1" noChangeArrowheads="1"/>
          </p:cNvSpPr>
          <p:nvPr>
            <p:ph type="title"/>
          </p:nvPr>
        </p:nvSpPr>
        <p:spPr>
          <a:xfrm>
            <a:off x="457200" y="0"/>
            <a:ext cx="8229600" cy="500063"/>
          </a:xfrm>
        </p:spPr>
        <p:txBody>
          <a:bodyPr rtlCol="0">
            <a:normAutofit fontScale="90000"/>
          </a:bodyPr>
          <a:lstStyle/>
          <a:p>
            <a:pPr eaLnBrk="1" fontAlgn="auto" hangingPunct="1">
              <a:spcAft>
                <a:spcPts val="0"/>
              </a:spcAft>
              <a:defRPr/>
            </a:pPr>
            <a:br>
              <a:rPr lang="sr-Latn-CS" sz="2800" b="1" dirty="0"/>
            </a:br>
            <a:r>
              <a:rPr lang="sr-Latn-CS" sz="3100" b="1" dirty="0">
                <a:latin typeface="Times New Roman" panose="02020603050405020304" pitchFamily="18" charset="0"/>
                <a:cs typeface="Times New Roman" panose="02020603050405020304" pitchFamily="18" charset="0"/>
              </a:rPr>
              <a:t>MANDIBULA</a:t>
            </a:r>
            <a:r>
              <a:rPr lang="sr-Latn-CS" sz="3100" dirty="0">
                <a:latin typeface="Times New Roman" panose="02020603050405020304" pitchFamily="18" charset="0"/>
                <a:cs typeface="Times New Roman" panose="02020603050405020304" pitchFamily="18" charset="0"/>
              </a:rPr>
              <a:t>  - </a:t>
            </a:r>
            <a:r>
              <a:rPr lang="sr-Latn-CS" sz="3100" b="1" dirty="0">
                <a:latin typeface="Times New Roman" panose="02020603050405020304" pitchFamily="18" charset="0"/>
                <a:cs typeface="Times New Roman" panose="02020603050405020304" pitchFamily="18" charset="0"/>
              </a:rPr>
              <a:t>RAMUS MANDIBULAE</a:t>
            </a:r>
            <a:br>
              <a:rPr lang="sr-Latn-CS" sz="3100" b="1" dirty="0">
                <a:latin typeface="Times New Roman" panose="02020603050405020304" pitchFamily="18" charset="0"/>
                <a:cs typeface="Times New Roman" panose="02020603050405020304" pitchFamily="18" charset="0"/>
              </a:rPr>
            </a:br>
            <a:endParaRPr lang="en-US" sz="3100" dirty="0">
              <a:latin typeface="Times New Roman" panose="02020603050405020304" pitchFamily="18" charset="0"/>
              <a:cs typeface="Times New Roman" panose="02020603050405020304" pitchFamily="18" charset="0"/>
            </a:endParaRPr>
          </a:p>
        </p:txBody>
      </p:sp>
      <p:sp>
        <p:nvSpPr>
          <p:cNvPr id="52227" name="Rectangle 3">
            <a:extLst>
              <a:ext uri="{FF2B5EF4-FFF2-40B4-BE49-F238E27FC236}">
                <a16:creationId xmlns:a16="http://schemas.microsoft.com/office/drawing/2014/main" id="{FC18641E-66F6-DF85-CB48-095D33678E67}"/>
              </a:ext>
            </a:extLst>
          </p:cNvPr>
          <p:cNvSpPr>
            <a:spLocks noGrp="1" noChangeArrowheads="1"/>
          </p:cNvSpPr>
          <p:nvPr>
            <p:ph idx="1"/>
          </p:nvPr>
        </p:nvSpPr>
        <p:spPr>
          <a:xfrm>
            <a:off x="30149" y="500062"/>
            <a:ext cx="9162826" cy="6357937"/>
          </a:xfrm>
        </p:spPr>
        <p:txBody>
          <a:bodyPr/>
          <a:lstStyle/>
          <a:p>
            <a:pPr eaLnBrk="1" hangingPunct="1">
              <a:lnSpc>
                <a:spcPct val="90000"/>
              </a:lnSpc>
            </a:pPr>
            <a:r>
              <a:rPr lang="sr-Latn-CS" altLang="sr-Latn-RS" sz="2400" b="1" dirty="0">
                <a:latin typeface="Times New Roman" panose="02020603050405020304" pitchFamily="18" charset="0"/>
                <a:cs typeface="Times New Roman" panose="02020603050405020304" pitchFamily="18" charset="0"/>
              </a:rPr>
              <a:t>RAMUS MANDIBULAE</a:t>
            </a:r>
          </a:p>
          <a:p>
            <a:pPr eaLnBrk="1" hangingPunct="1">
              <a:lnSpc>
                <a:spcPct val="90000"/>
              </a:lnSpc>
            </a:pPr>
            <a:r>
              <a:rPr lang="en-GB" altLang="sr-Latn-RS" sz="2200" dirty="0">
                <a:solidFill>
                  <a:srgbClr val="0000FF"/>
                </a:solidFill>
                <a:latin typeface="Times New Roman" panose="02020603050405020304" pitchFamily="18" charset="0"/>
                <a:cs typeface="Times New Roman" panose="02020603050405020304" pitchFamily="18" charset="0"/>
              </a:rPr>
              <a:t>Superior border</a:t>
            </a:r>
            <a:r>
              <a:rPr lang="sr-Latn-CS" altLang="sr-Latn-RS" sz="2400" dirty="0">
                <a:latin typeface="Times New Roman" panose="02020603050405020304" pitchFamily="18" charset="0"/>
                <a:cs typeface="Times New Roman" panose="02020603050405020304" pitchFamily="18" charset="0"/>
              </a:rPr>
              <a:t>: </a:t>
            </a:r>
            <a:br>
              <a:rPr lang="en-GB" altLang="sr-Latn-RS" sz="24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It has 2 processes:</a:t>
            </a:r>
            <a:br>
              <a:rPr lang="en-GB" altLang="sr-Latn-RS" sz="2000"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 Anteriorly: Coronoid process (</a:t>
            </a:r>
            <a:r>
              <a:rPr lang="sr-Latn-CS" altLang="sr-Latn-RS" sz="2000" b="1" dirty="0" err="1">
                <a:latin typeface="Times New Roman" panose="02020603050405020304" pitchFamily="18" charset="0"/>
                <a:cs typeface="Times New Roman" panose="02020603050405020304" pitchFamily="18" charset="0"/>
              </a:rPr>
              <a:t>Pr</a:t>
            </a:r>
            <a:r>
              <a:rPr lang="en-GB" altLang="sr-Latn-RS" sz="2000" b="1" dirty="0" err="1">
                <a:latin typeface="Times New Roman" panose="02020603050405020304" pitchFamily="18" charset="0"/>
                <a:cs typeface="Times New Roman" panose="02020603050405020304" pitchFamily="18" charset="0"/>
              </a:rPr>
              <a:t>ocessus</a:t>
            </a: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coronoideus</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dirty="0">
                <a:latin typeface="Times New Roman" panose="02020603050405020304" pitchFamily="18" charset="0"/>
                <a:cs typeface="Times New Roman" panose="02020603050405020304" pitchFamily="18" charset="0"/>
              </a:rPr>
              <a:t>m. </a:t>
            </a:r>
            <a:r>
              <a:rPr lang="sr-Latn-CS" altLang="sr-Latn-RS" sz="2000" dirty="0" err="1">
                <a:latin typeface="Times New Roman" panose="02020603050405020304" pitchFamily="18" charset="0"/>
                <a:cs typeface="Times New Roman" panose="02020603050405020304" pitchFamily="18" charset="0"/>
              </a:rPr>
              <a:t>temporalis</a:t>
            </a:r>
            <a:r>
              <a:rPr lang="en-GB" altLang="sr-Latn-RS" sz="2000" dirty="0">
                <a:latin typeface="Times New Roman" panose="02020603050405020304" pitchFamily="18" charset="0"/>
                <a:cs typeface="Times New Roman" panose="02020603050405020304" pitchFamily="18" charset="0"/>
              </a:rPr>
              <a:t> attaches to this process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b) Posteriorly: Condylar process (Processus </a:t>
            </a:r>
            <a:r>
              <a:rPr lang="sr-Latn-CS" altLang="sr-Latn-RS" sz="2000" b="1" dirty="0" err="1">
                <a:latin typeface="Times New Roman" panose="02020603050405020304" pitchFamily="18" charset="0"/>
                <a:cs typeface="Times New Roman" panose="02020603050405020304" pitchFamily="18" charset="0"/>
              </a:rPr>
              <a:t>condylaris</a:t>
            </a:r>
            <a:r>
              <a:rPr lang="en-GB" altLang="sr-Latn-RS" sz="2000" b="1" dirty="0">
                <a:latin typeface="Times New Roman" panose="02020603050405020304" pitchFamily="18" charset="0"/>
                <a:cs typeface="Times New Roman" panose="02020603050405020304" pitchFamily="18" charset="0"/>
              </a:rPr>
              <a:t>)</a:t>
            </a:r>
            <a:br>
              <a:rPr lang="en-GB" altLang="sr-Latn-RS" sz="2000" b="1" dirty="0">
                <a:latin typeface="Times New Roman" panose="02020603050405020304" pitchFamily="18" charset="0"/>
                <a:cs typeface="Times New Roman" panose="02020603050405020304" pitchFamily="18" charset="0"/>
              </a:rPr>
            </a:b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 It consists of:</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 </a:t>
            </a:r>
            <a:r>
              <a:rPr lang="en-GB" altLang="sr-Latn-RS" sz="2000" b="1" dirty="0">
                <a:latin typeface="Times New Roman" panose="02020603050405020304" pitchFamily="18" charset="0"/>
                <a:cs typeface="Times New Roman" panose="02020603050405020304" pitchFamily="18" charset="0"/>
              </a:rPr>
              <a:t>head of mandible</a:t>
            </a:r>
            <a:r>
              <a:rPr lang="sr-Latn-C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err="1">
                <a:latin typeface="Times New Roman" panose="02020603050405020304" pitchFamily="18" charset="0"/>
                <a:cs typeface="Times New Roman" panose="02020603050405020304" pitchFamily="18" charset="0"/>
              </a:rPr>
              <a:t>caput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mandibulae</a:t>
            </a:r>
            <a:r>
              <a:rPr lang="en-GB"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 articulation surface for</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temporomandibular joint</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 neck of mandible (</a:t>
            </a:r>
            <a:r>
              <a:rPr lang="sr-Latn-CS" altLang="sr-Latn-RS" sz="2000" dirty="0" err="1">
                <a:latin typeface="Times New Roman" panose="02020603050405020304" pitchFamily="18" charset="0"/>
                <a:cs typeface="Times New Roman" panose="02020603050405020304" pitchFamily="18" charset="0"/>
              </a:rPr>
              <a:t>collum</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mandibulae</a:t>
            </a:r>
            <a:r>
              <a:rPr lang="en-GB" altLang="sr-Latn-RS" sz="2000" dirty="0">
                <a:latin typeface="Times New Roman" panose="02020603050405020304" pitchFamily="18" charset="0"/>
                <a:cs typeface="Times New Roman" panose="02020603050405020304" pitchFamily="18" charset="0"/>
              </a:rPr>
              <a:t>)</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 - at anterior surface it has depression</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named </a:t>
            </a:r>
            <a:r>
              <a:rPr lang="sr-Latn-CS" altLang="sr-Latn-RS" sz="2000" dirty="0" err="1">
                <a:latin typeface="Times New Roman" panose="02020603050405020304" pitchFamily="18" charset="0"/>
                <a:cs typeface="Times New Roman" panose="02020603050405020304" pitchFamily="18" charset="0"/>
              </a:rPr>
              <a:t>fovea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pterygoide</a:t>
            </a:r>
            <a:r>
              <a:rPr lang="en-GB" altLang="sr-Latn-RS" sz="2000" dirty="0">
                <a:latin typeface="Times New Roman" panose="02020603050405020304" pitchFamily="18" charset="0"/>
                <a:cs typeface="Times New Roman" panose="02020603050405020304" pitchFamily="18" charset="0"/>
              </a:rPr>
              <a:t>a for attachment of m. </a:t>
            </a:r>
            <a:r>
              <a:rPr lang="en-GB" altLang="sr-Latn-RS" sz="2000" dirty="0" err="1">
                <a:latin typeface="Times New Roman" panose="02020603050405020304" pitchFamily="18" charset="0"/>
                <a:cs typeface="Times New Roman" panose="02020603050405020304" pitchFamily="18" charset="0"/>
              </a:rPr>
              <a:t>pterygoideus</a:t>
            </a:r>
            <a:r>
              <a:rPr lang="en-GB" altLang="sr-Latn-RS" sz="2000" dirty="0">
                <a:latin typeface="Times New Roman" panose="02020603050405020304" pitchFamily="18" charset="0"/>
                <a:cs typeface="Times New Roman" panose="02020603050405020304" pitchFamily="18" charset="0"/>
              </a:rPr>
              <a:t> lateralis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 </a:t>
            </a:r>
            <a:r>
              <a:rPr lang="en-GB" altLang="sr-Latn-RS" sz="2000" b="1" dirty="0">
                <a:latin typeface="Times New Roman" panose="02020603050405020304" pitchFamily="18" charset="0"/>
                <a:cs typeface="Times New Roman" panose="02020603050405020304" pitchFamily="18" charset="0"/>
              </a:rPr>
              <a:t>mandibular notch (</a:t>
            </a:r>
            <a:r>
              <a:rPr lang="sr-Latn-CS" altLang="sr-Latn-RS" sz="2000" b="1" dirty="0" err="1">
                <a:latin typeface="Times New Roman" panose="02020603050405020304" pitchFamily="18" charset="0"/>
                <a:cs typeface="Times New Roman" panose="02020603050405020304" pitchFamily="18" charset="0"/>
              </a:rPr>
              <a:t>incisura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mandibulae</a:t>
            </a:r>
            <a:r>
              <a:rPr lang="en-GB"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 between the processus </a:t>
            </a:r>
            <a:r>
              <a:rPr lang="en-GB" altLang="sr-Latn-RS" sz="2000" dirty="0" err="1">
                <a:latin typeface="Times New Roman" panose="02020603050405020304" pitchFamily="18" charset="0"/>
                <a:cs typeface="Times New Roman" panose="02020603050405020304" pitchFamily="18" charset="0"/>
              </a:rPr>
              <a:t>condylaris</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and </a:t>
            </a:r>
            <a:r>
              <a:rPr lang="en-GB" altLang="sr-Latn-RS" sz="2000" dirty="0" err="1">
                <a:latin typeface="Times New Roman" panose="02020603050405020304" pitchFamily="18" charset="0"/>
                <a:cs typeface="Times New Roman" panose="02020603050405020304" pitchFamily="18" charset="0"/>
              </a:rPr>
              <a:t>procesus</a:t>
            </a:r>
            <a:r>
              <a:rPr lang="en-GB" altLang="sr-Latn-RS" sz="2000" dirty="0">
                <a:latin typeface="Times New Roman" panose="02020603050405020304" pitchFamily="18" charset="0"/>
                <a:cs typeface="Times New Roman" panose="02020603050405020304" pitchFamily="18" charset="0"/>
              </a:rPr>
              <a:t> </a:t>
            </a:r>
            <a:r>
              <a:rPr lang="en-GB" altLang="sr-Latn-RS" sz="2000" dirty="0" err="1">
                <a:latin typeface="Times New Roman" panose="02020603050405020304" pitchFamily="18" charset="0"/>
                <a:cs typeface="Times New Roman" panose="02020603050405020304" pitchFamily="18" charset="0"/>
              </a:rPr>
              <a:t>coronoideus</a:t>
            </a:r>
            <a:r>
              <a:rPr lang="en-GB" altLang="sr-Latn-RS" sz="2000" dirty="0">
                <a:latin typeface="Times New Roman" panose="02020603050405020304" pitchFamily="18" charset="0"/>
                <a:cs typeface="Times New Roman" panose="02020603050405020304" pitchFamily="18" charset="0"/>
              </a:rPr>
              <a:t> </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a:t>
            </a:r>
            <a:r>
              <a:rPr lang="sr-Latn-CS" altLang="sr-Latn-RS" sz="2000" dirty="0" err="1">
                <a:latin typeface="Times New Roman" panose="02020603050405020304" pitchFamily="18" charset="0"/>
                <a:cs typeface="Times New Roman" panose="02020603050405020304" pitchFamily="18" charset="0"/>
              </a:rPr>
              <a:t>a.maseterica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n.masetericus</a:t>
            </a:r>
            <a:r>
              <a:rPr lang="en-GB" altLang="sr-Latn-RS" sz="2000" dirty="0">
                <a:latin typeface="Times New Roman" panose="02020603050405020304" pitchFamily="18" charset="0"/>
                <a:cs typeface="Times New Roman" panose="02020603050405020304" pitchFamily="18" charset="0"/>
              </a:rPr>
              <a:t> pass through this notch)</a:t>
            </a:r>
            <a:endParaRPr lang="sr-Latn-CS" altLang="sr-Latn-RS" sz="2000"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200" dirty="0">
                <a:solidFill>
                  <a:srgbClr val="0000FF"/>
                </a:solidFill>
                <a:latin typeface="Times New Roman" panose="02020603050405020304" pitchFamily="18" charset="0"/>
                <a:cs typeface="Times New Roman" panose="02020603050405020304" pitchFamily="18" charset="0"/>
              </a:rPr>
              <a:t>Inferior border</a:t>
            </a:r>
            <a:r>
              <a:rPr lang="sr-Latn-CS" altLang="sr-Latn-RS" sz="2200" dirty="0">
                <a:solidFill>
                  <a:srgbClr val="0000FF"/>
                </a:solidFill>
                <a:latin typeface="Times New Roman" panose="02020603050405020304" pitchFamily="18" charset="0"/>
                <a:cs typeface="Times New Roman" panose="02020603050405020304" pitchFamily="18" charset="0"/>
              </a:rPr>
              <a:t>: </a:t>
            </a:r>
            <a:br>
              <a:rPr lang="en-GB" altLang="sr-Latn-RS" sz="22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 </a:t>
            </a:r>
            <a:r>
              <a:rPr lang="en-GB" altLang="sr-Latn-RS" sz="2000" dirty="0" err="1">
                <a:latin typeface="Times New Roman" panose="02020603050405020304" pitchFamily="18" charset="0"/>
                <a:cs typeface="Times New Roman" panose="02020603050405020304" pitchFamily="18" charset="0"/>
              </a:rPr>
              <a:t>facialis</a:t>
            </a:r>
            <a:r>
              <a:rPr lang="en-GB" altLang="sr-Latn-RS" sz="2000" dirty="0">
                <a:latin typeface="Times New Roman" panose="02020603050405020304" pitchFamily="18" charset="0"/>
                <a:cs typeface="Times New Roman" panose="02020603050405020304" pitchFamily="18" charset="0"/>
              </a:rPr>
              <a:t> runs over this border and there is a groove - </a:t>
            </a:r>
            <a:r>
              <a:rPr lang="sr-Latn-CS" altLang="sr-Latn-RS" sz="2000" dirty="0" err="1">
                <a:latin typeface="Times New Roman" panose="02020603050405020304" pitchFamily="18" charset="0"/>
                <a:cs typeface="Times New Roman" panose="02020603050405020304" pitchFamily="18" charset="0"/>
              </a:rPr>
              <a:t>sulcus</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a.facialis</a:t>
            </a:r>
            <a:endParaRPr lang="sr-Latn-CS" altLang="sr-Latn-RS" sz="2000"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200" dirty="0">
                <a:solidFill>
                  <a:srgbClr val="0000FF"/>
                </a:solidFill>
                <a:latin typeface="Times New Roman" panose="02020603050405020304" pitchFamily="18" charset="0"/>
                <a:cs typeface="Times New Roman" panose="02020603050405020304" pitchFamily="18" charset="0"/>
              </a:rPr>
              <a:t>Anterior border</a:t>
            </a:r>
            <a:r>
              <a:rPr lang="sr-Latn-CS" altLang="sr-Latn-RS" sz="2200" dirty="0">
                <a:solidFill>
                  <a:srgbClr val="0000FF"/>
                </a:solidFill>
                <a:latin typeface="Times New Roman" panose="02020603050405020304" pitchFamily="18" charset="0"/>
                <a:cs typeface="Times New Roman" panose="02020603050405020304" pitchFamily="18" charset="0"/>
              </a:rPr>
              <a:t>: </a:t>
            </a:r>
            <a:br>
              <a:rPr lang="en-GB" altLang="sr-Latn-RS" sz="2200" dirty="0">
                <a:latin typeface="Times New Roman" panose="02020603050405020304" pitchFamily="18" charset="0"/>
                <a:cs typeface="Times New Roman" panose="02020603050405020304" pitchFamily="18" charset="0"/>
              </a:rPr>
            </a:br>
            <a:r>
              <a:rPr lang="en-GB" altLang="sr-Latn-RS" sz="22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crista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temporalis</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that divides into </a:t>
            </a:r>
            <a:r>
              <a:rPr lang="sr-Latn-CS" altLang="sr-Latn-RS" sz="2000" dirty="0" err="1">
                <a:latin typeface="Times New Roman" panose="02020603050405020304" pitchFamily="18" charset="0"/>
                <a:cs typeface="Times New Roman" panose="02020603050405020304" pitchFamily="18" charset="0"/>
              </a:rPr>
              <a:t>crista</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buccinatoria</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and medial part </a:t>
            </a:r>
            <a:r>
              <a:rPr lang="sr-Latn-CS" altLang="sr-Latn-RS" sz="2000" dirty="0">
                <a:latin typeface="Times New Roman" panose="02020603050405020304" pitchFamily="18" charset="0"/>
                <a:cs typeface="Times New Roman" panose="02020603050405020304" pitchFamily="18" charset="0"/>
              </a:rPr>
              <a:t>(</a:t>
            </a:r>
            <a:r>
              <a:rPr lang="sr-Latn-CS" altLang="sr-Latn-RS" sz="2000" dirty="0" err="1">
                <a:latin typeface="Times New Roman" panose="02020603050405020304" pitchFamily="18" charset="0"/>
                <a:cs typeface="Times New Roman" panose="02020603050405020304" pitchFamily="18" charset="0"/>
              </a:rPr>
              <a:t>raphe</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pterygomandibularis</a:t>
            </a:r>
            <a:r>
              <a:rPr lang="en-GB" altLang="sr-Latn-RS" sz="2000" dirty="0">
                <a:latin typeface="Times New Roman" panose="02020603050405020304" pitchFamily="18" charset="0"/>
                <a:cs typeface="Times New Roman" panose="02020603050405020304" pitchFamily="18" charset="0"/>
              </a:rPr>
              <a:t>, that is the ligament of temporomandibular joint and is for attachment of m. constrictor </a:t>
            </a:r>
            <a:r>
              <a:rPr lang="en-GB" altLang="sr-Latn-RS" sz="2000" dirty="0" err="1">
                <a:latin typeface="Times New Roman" panose="02020603050405020304" pitchFamily="18" charset="0"/>
                <a:cs typeface="Times New Roman" panose="02020603050405020304" pitchFamily="18" charset="0"/>
              </a:rPr>
              <a:t>pharyngis</a:t>
            </a:r>
            <a:r>
              <a:rPr lang="en-GB" altLang="sr-Latn-RS" sz="2000" dirty="0">
                <a:latin typeface="Times New Roman" panose="02020603050405020304" pitchFamily="18" charset="0"/>
                <a:cs typeface="Times New Roman" panose="02020603050405020304" pitchFamily="18" charset="0"/>
              </a:rPr>
              <a:t> superior</a:t>
            </a:r>
            <a:r>
              <a:rPr lang="sr-Latn-CS" altLang="sr-Latn-RS" sz="2000" dirty="0">
                <a:latin typeface="Times New Roman" panose="02020603050405020304" pitchFamily="18" charset="0"/>
                <a:cs typeface="Times New Roman" panose="02020603050405020304" pitchFamily="18" charset="0"/>
              </a:rPr>
              <a:t>)</a:t>
            </a:r>
            <a:r>
              <a:rPr lang="en-GB" altLang="sr-Latn-RS" sz="2000" dirty="0">
                <a:latin typeface="Times New Roman" panose="02020603050405020304" pitchFamily="18" charset="0"/>
                <a:cs typeface="Times New Roman" panose="02020603050405020304" pitchFamily="18" charset="0"/>
              </a:rPr>
              <a:t>; </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between crista </a:t>
            </a:r>
            <a:r>
              <a:rPr lang="en-GB" altLang="sr-Latn-RS" sz="2000" dirty="0" err="1">
                <a:latin typeface="Times New Roman" panose="02020603050405020304" pitchFamily="18" charset="0"/>
                <a:cs typeface="Times New Roman" panose="02020603050405020304" pitchFamily="18" charset="0"/>
              </a:rPr>
              <a:t>buccinatoria</a:t>
            </a:r>
            <a:r>
              <a:rPr lang="en-GB" altLang="sr-Latn-RS" sz="2000" dirty="0">
                <a:latin typeface="Times New Roman" panose="02020603050405020304" pitchFamily="18" charset="0"/>
                <a:cs typeface="Times New Roman" panose="02020603050405020304" pitchFamily="18" charset="0"/>
              </a:rPr>
              <a:t> and raphe </a:t>
            </a:r>
            <a:r>
              <a:rPr lang="en-GB" altLang="sr-Latn-RS" sz="2000" dirty="0" err="1">
                <a:latin typeface="Times New Roman" panose="02020603050405020304" pitchFamily="18" charset="0"/>
                <a:cs typeface="Times New Roman" panose="02020603050405020304" pitchFamily="18" charset="0"/>
              </a:rPr>
              <a:t>pterygomax</a:t>
            </a:r>
            <a:r>
              <a:rPr lang="en-GB" altLang="sr-Latn-RS" sz="2000" dirty="0">
                <a:latin typeface="Times New Roman" panose="02020603050405020304" pitchFamily="18" charset="0"/>
                <a:cs typeface="Times New Roman" panose="02020603050405020304" pitchFamily="18" charset="0"/>
              </a:rPr>
              <a:t> there is </a:t>
            </a:r>
            <a:r>
              <a:rPr lang="sr-Latn-CS" altLang="sr-Latn-RS" sz="2000" dirty="0" err="1">
                <a:latin typeface="Times New Roman" panose="02020603050405020304" pitchFamily="18" charset="0"/>
                <a:cs typeface="Times New Roman" panose="02020603050405020304" pitchFamily="18" charset="0"/>
              </a:rPr>
              <a:t>trigonum</a:t>
            </a:r>
            <a:r>
              <a:rPr lang="sr-Latn-CS" altLang="sr-Latn-RS" sz="2000" dirty="0">
                <a:latin typeface="Times New Roman" panose="02020603050405020304" pitchFamily="18" charset="0"/>
                <a:cs typeface="Times New Roman" panose="02020603050405020304" pitchFamily="18" charset="0"/>
              </a:rPr>
              <a:t> </a:t>
            </a:r>
            <a:r>
              <a:rPr lang="sr-Latn-CS" altLang="sr-Latn-RS" sz="2000" dirty="0" err="1">
                <a:latin typeface="Times New Roman" panose="02020603050405020304" pitchFamily="18" charset="0"/>
                <a:cs typeface="Times New Roman" panose="02020603050405020304" pitchFamily="18" charset="0"/>
              </a:rPr>
              <a:t>retromolare</a:t>
            </a:r>
            <a:endParaRPr lang="sr-Latn-CS" altLang="sr-Latn-RS" sz="2000"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200" dirty="0">
                <a:solidFill>
                  <a:srgbClr val="0000FF"/>
                </a:solidFill>
                <a:latin typeface="Times New Roman" panose="02020603050405020304" pitchFamily="18" charset="0"/>
                <a:cs typeface="Times New Roman" panose="02020603050405020304" pitchFamily="18" charset="0"/>
              </a:rPr>
              <a:t>Posterior border</a:t>
            </a:r>
            <a:r>
              <a:rPr lang="en-GB" altLang="sr-Latn-RS" sz="2000" dirty="0">
                <a:latin typeface="Times New Roman" panose="02020603050405020304" pitchFamily="18" charset="0"/>
                <a:cs typeface="Times New Roman" panose="02020603050405020304" pitchFamily="18" charset="0"/>
              </a:rPr>
              <a:t>: in relation with parotid loge</a:t>
            </a:r>
            <a:endParaRPr lang="en-US" altLang="sr-Latn-R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66960553"/>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a:extLst>
              <a:ext uri="{FF2B5EF4-FFF2-40B4-BE49-F238E27FC236}">
                <a16:creationId xmlns:a16="http://schemas.microsoft.com/office/drawing/2014/main" id="{92DA462F-E7CC-5C06-99D7-F24A83E89F4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799" t="9863" r="39420" b="42127"/>
          <a:stretch/>
        </p:blipFill>
        <p:spPr bwMode="auto">
          <a:xfrm>
            <a:off x="3851920" y="3306483"/>
            <a:ext cx="5202386" cy="3551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 descr="D:\My Documents\My Scans\mandibula.jpg">
            <a:extLst>
              <a:ext uri="{FF2B5EF4-FFF2-40B4-BE49-F238E27FC236}">
                <a16:creationId xmlns:a16="http://schemas.microsoft.com/office/drawing/2014/main" id="{08489495-B34B-97CC-82BA-6829AEDF2C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6347" t="58675" r="13942" b="8365"/>
          <a:stretch>
            <a:fillRect/>
          </a:stretch>
        </p:blipFill>
        <p:spPr>
          <a:xfrm>
            <a:off x="0" y="116632"/>
            <a:ext cx="5076056" cy="3685328"/>
          </a:xfrm>
          <a:prstGeom prst="rect">
            <a:avLst/>
          </a:prstGeom>
          <a:noFill/>
        </p:spPr>
      </p:pic>
    </p:spTree>
    <p:extLst>
      <p:ext uri="{BB962C8B-B14F-4D97-AF65-F5344CB8AC3E}">
        <p14:creationId xmlns:p14="http://schemas.microsoft.com/office/powerpoint/2010/main" val="428677314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p:cNvPicPr>
            <a:picLocks noChangeAspect="1" noChangeArrowheads="1"/>
          </p:cNvPicPr>
          <p:nvPr/>
        </p:nvPicPr>
        <p:blipFill>
          <a:blip r:embed="rId2">
            <a:extLst>
              <a:ext uri="{28A0092B-C50C-407E-A947-70E740481C1C}">
                <a14:useLocalDpi xmlns:a14="http://schemas.microsoft.com/office/drawing/2010/main" val="0"/>
              </a:ext>
            </a:extLst>
          </a:blip>
          <a:srcRect l="7799" r="39420" b="42126"/>
          <a:stretch>
            <a:fillRect/>
          </a:stretch>
        </p:blipFill>
        <p:spPr bwMode="auto">
          <a:xfrm>
            <a:off x="755650" y="333375"/>
            <a:ext cx="7683500" cy="632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4"/>
          <p:cNvPicPr>
            <a:picLocks noChangeAspect="1" noChangeArrowheads="1"/>
          </p:cNvPicPr>
          <p:nvPr/>
        </p:nvPicPr>
        <p:blipFill>
          <a:blip r:embed="rId2">
            <a:extLst>
              <a:ext uri="{28A0092B-C50C-407E-A947-70E740481C1C}">
                <a14:useLocalDpi xmlns:a14="http://schemas.microsoft.com/office/drawing/2010/main" val="0"/>
              </a:ext>
            </a:extLst>
          </a:blip>
          <a:srcRect l="7671" r="37468" b="38194"/>
          <a:stretch>
            <a:fillRect/>
          </a:stretch>
        </p:blipFill>
        <p:spPr bwMode="auto">
          <a:xfrm>
            <a:off x="468313" y="76200"/>
            <a:ext cx="8026400" cy="678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rrowheads="1"/>
          </p:cNvSpPr>
          <p:nvPr>
            <p:ph type="title"/>
          </p:nvPr>
        </p:nvSpPr>
        <p:spPr>
          <a:xfrm>
            <a:off x="457200" y="0"/>
            <a:ext cx="8229600" cy="859532"/>
          </a:xfrm>
        </p:spPr>
        <p:txBody>
          <a:bodyPr rtlCol="0">
            <a:normAutofit fontScale="90000"/>
          </a:bodyPr>
          <a:lstStyle/>
          <a:p>
            <a:pPr eaLnBrk="1" fontAlgn="auto" hangingPunct="1">
              <a:spcAft>
                <a:spcPts val="0"/>
              </a:spcAft>
              <a:defRPr/>
            </a:pPr>
            <a:r>
              <a:rPr lang="sr-Latn-CS" sz="3200" dirty="0">
                <a:latin typeface="Times New Roman" pitchFamily="18" charset="0"/>
              </a:rPr>
              <a:t>ART.TEMPOROMANDIBULARIS</a:t>
            </a:r>
            <a:br>
              <a:rPr lang="en-GB" sz="3200" dirty="0">
                <a:latin typeface="Times New Roman" pitchFamily="18" charset="0"/>
              </a:rPr>
            </a:br>
            <a:r>
              <a:rPr lang="en-GB" sz="3200" dirty="0">
                <a:latin typeface="Times New Roman" pitchFamily="18" charset="0"/>
              </a:rPr>
              <a:t>(TEMPOROMANDIBULAR JOINT)</a:t>
            </a:r>
            <a:endParaRPr lang="en-US" sz="3200" dirty="0">
              <a:latin typeface="Times New Roman" pitchFamily="18" charset="0"/>
            </a:endParaRPr>
          </a:p>
        </p:txBody>
      </p:sp>
      <p:sp>
        <p:nvSpPr>
          <p:cNvPr id="61443" name="Rectangle 3"/>
          <p:cNvSpPr>
            <a:spLocks noGrp="1" noChangeArrowheads="1"/>
          </p:cNvSpPr>
          <p:nvPr>
            <p:ph idx="1"/>
          </p:nvPr>
        </p:nvSpPr>
        <p:spPr>
          <a:xfrm>
            <a:off x="52786" y="946681"/>
            <a:ext cx="9127726" cy="5877272"/>
          </a:xfrm>
        </p:spPr>
        <p:txBody>
          <a:bodyPr rtlCol="0">
            <a:normAutofit lnSpcReduction="10000"/>
          </a:bodyPr>
          <a:lstStyle/>
          <a:p>
            <a:pPr eaLnBrk="1" fontAlgn="auto" hangingPunct="1">
              <a:spcAft>
                <a:spcPts val="0"/>
              </a:spcAft>
              <a:defRPr/>
            </a:pPr>
            <a:r>
              <a:rPr lang="en-GB" sz="2000" b="0" i="0" dirty="0">
                <a:solidFill>
                  <a:srgbClr val="32323C"/>
                </a:solidFill>
                <a:effectLst/>
                <a:latin typeface="Times New Roman" panose="02020603050405020304" pitchFamily="18" charset="0"/>
                <a:cs typeface="Times New Roman" panose="02020603050405020304" pitchFamily="18" charset="0"/>
              </a:rPr>
              <a:t>The temporomandibular joint consists of articulations between:</a:t>
            </a:r>
          </a:p>
          <a:p>
            <a:pPr marL="0" indent="0" eaLnBrk="1" fontAlgn="auto" hangingPunct="1">
              <a:spcAft>
                <a:spcPts val="0"/>
              </a:spcAft>
              <a:buNone/>
              <a:defRPr/>
            </a:pPr>
            <a:r>
              <a:rPr lang="en-GB" sz="2000" b="1" dirty="0">
                <a:latin typeface="Times New Roman" pitchFamily="18" charset="0"/>
              </a:rPr>
              <a:t>1)  C</a:t>
            </a:r>
            <a:r>
              <a:rPr lang="sr-Latn-CS" sz="2000" b="1" dirty="0" err="1">
                <a:latin typeface="Times New Roman" pitchFamily="18" charset="0"/>
              </a:rPr>
              <a:t>aput</a:t>
            </a:r>
            <a:r>
              <a:rPr lang="sr-Latn-CS" sz="2000" b="1" dirty="0">
                <a:latin typeface="Times New Roman" pitchFamily="18" charset="0"/>
              </a:rPr>
              <a:t> </a:t>
            </a:r>
            <a:r>
              <a:rPr lang="sr-Latn-CS" sz="2000" b="1" dirty="0" err="1">
                <a:latin typeface="Times New Roman" pitchFamily="18" charset="0"/>
              </a:rPr>
              <a:t>mandibulae</a:t>
            </a:r>
            <a:br>
              <a:rPr lang="en-GB" sz="2000" b="1" dirty="0">
                <a:latin typeface="Times New Roman" pitchFamily="18" charset="0"/>
              </a:rPr>
            </a:br>
            <a:r>
              <a:rPr lang="en-GB" sz="2000" b="1" dirty="0">
                <a:latin typeface="Times New Roman" pitchFamily="18" charset="0"/>
              </a:rPr>
              <a:t>2) </a:t>
            </a:r>
            <a:r>
              <a:rPr lang="sr-Latn-CS" sz="2000" b="1" dirty="0">
                <a:latin typeface="Times New Roman" pitchFamily="18" charset="0"/>
              </a:rPr>
              <a:t> </a:t>
            </a:r>
            <a:r>
              <a:rPr lang="en-GB" sz="2000" b="1" dirty="0">
                <a:latin typeface="Times New Roman" pitchFamily="18" charset="0"/>
              </a:rPr>
              <a:t>F</a:t>
            </a:r>
            <a:r>
              <a:rPr lang="sr-Latn-CS" sz="2000" b="1" dirty="0" err="1">
                <a:latin typeface="Times New Roman" pitchFamily="18" charset="0"/>
              </a:rPr>
              <a:t>ossa</a:t>
            </a:r>
            <a:r>
              <a:rPr lang="sr-Latn-CS" sz="2000" b="1" dirty="0">
                <a:latin typeface="Times New Roman" pitchFamily="18" charset="0"/>
              </a:rPr>
              <a:t> </a:t>
            </a:r>
            <a:r>
              <a:rPr lang="sr-Latn-CS" sz="2000" b="1" dirty="0" err="1">
                <a:latin typeface="Times New Roman" pitchFamily="18" charset="0"/>
              </a:rPr>
              <a:t>mandibularis</a:t>
            </a:r>
            <a:r>
              <a:rPr lang="sr-Latn-CS" sz="2000" b="1" dirty="0">
                <a:latin typeface="Times New Roman" pitchFamily="18" charset="0"/>
              </a:rPr>
              <a:t> (</a:t>
            </a:r>
            <a:r>
              <a:rPr lang="en-GB" sz="2000" b="1" dirty="0">
                <a:latin typeface="Times New Roman" pitchFamily="18" charset="0"/>
              </a:rPr>
              <a:t>squamous part of fossa </a:t>
            </a:r>
            <a:r>
              <a:rPr lang="en-GB" sz="2000" b="1" dirty="0" err="1">
                <a:latin typeface="Times New Roman" pitchFamily="18" charset="0"/>
              </a:rPr>
              <a:t>mandibularis</a:t>
            </a:r>
            <a:r>
              <a:rPr lang="en-GB" sz="2000" b="1" dirty="0">
                <a:latin typeface="Times New Roman" pitchFamily="18" charset="0"/>
              </a:rPr>
              <a:t>) </a:t>
            </a:r>
            <a:r>
              <a:rPr lang="en-GB" sz="2000" dirty="0">
                <a:latin typeface="Times New Roman" pitchFamily="18" charset="0"/>
              </a:rPr>
              <a:t>of temporal bone</a:t>
            </a:r>
            <a:endParaRPr lang="en-GB" sz="2000" b="1" dirty="0">
              <a:latin typeface="Times New Roman" pitchFamily="18" charset="0"/>
            </a:endParaRPr>
          </a:p>
          <a:p>
            <a:pPr marL="0" indent="0" eaLnBrk="1" fontAlgn="auto" hangingPunct="1">
              <a:spcAft>
                <a:spcPts val="0"/>
              </a:spcAft>
              <a:buNone/>
              <a:defRPr/>
            </a:pPr>
            <a:r>
              <a:rPr lang="en-GB" sz="2000" b="1" dirty="0">
                <a:latin typeface="Times New Roman" pitchFamily="18" charset="0"/>
              </a:rPr>
              <a:t>3)  T</a:t>
            </a:r>
            <a:r>
              <a:rPr lang="sr-Latn-CS" sz="2000" b="1" dirty="0" err="1">
                <a:latin typeface="Times New Roman" pitchFamily="18" charset="0"/>
              </a:rPr>
              <a:t>uberculum</a:t>
            </a:r>
            <a:r>
              <a:rPr lang="en-GB" sz="2000" b="1" dirty="0">
                <a:latin typeface="Times New Roman" pitchFamily="18" charset="0"/>
              </a:rPr>
              <a:t> </a:t>
            </a:r>
            <a:r>
              <a:rPr lang="sr-Latn-CS" sz="2000" b="1" dirty="0" err="1">
                <a:latin typeface="Times New Roman" pitchFamily="18" charset="0"/>
              </a:rPr>
              <a:t>articulare</a:t>
            </a:r>
            <a:r>
              <a:rPr lang="en-GB" sz="2000" b="1" dirty="0">
                <a:latin typeface="Times New Roman" pitchFamily="18" charset="0"/>
              </a:rPr>
              <a:t> of </a:t>
            </a:r>
            <a:r>
              <a:rPr lang="en-GB" sz="2000" b="1" dirty="0" err="1">
                <a:latin typeface="Times New Roman" pitchFamily="18" charset="0"/>
              </a:rPr>
              <a:t>procesuss</a:t>
            </a:r>
            <a:r>
              <a:rPr lang="en-GB" sz="2000" b="1" dirty="0">
                <a:latin typeface="Times New Roman" pitchFamily="18" charset="0"/>
              </a:rPr>
              <a:t> zygomaticus</a:t>
            </a:r>
            <a:r>
              <a:rPr lang="en-GB" sz="2000" dirty="0">
                <a:latin typeface="Times New Roman" pitchFamily="18" charset="0"/>
              </a:rPr>
              <a:t> of temporal bone</a:t>
            </a:r>
            <a:br>
              <a:rPr lang="en-GB" sz="2000" dirty="0">
                <a:latin typeface="Times New Roman" pitchFamily="18" charset="0"/>
              </a:rPr>
            </a:br>
            <a:r>
              <a:rPr lang="en-GB" sz="2000" b="1" dirty="0">
                <a:latin typeface="Times New Roman" pitchFamily="18" charset="0"/>
              </a:rPr>
              <a:t>3)  </a:t>
            </a:r>
            <a:r>
              <a:rPr lang="en-GB" sz="2000" dirty="0">
                <a:latin typeface="Times New Roman" pitchFamily="18" charset="0"/>
              </a:rPr>
              <a:t>Between articulating surfaces of temporal bone and mandible there is </a:t>
            </a:r>
            <a:r>
              <a:rPr lang="en-GB" sz="2000" b="1" dirty="0">
                <a:latin typeface="Times New Roman" pitchFamily="18" charset="0"/>
              </a:rPr>
              <a:t>discus</a:t>
            </a:r>
            <a:br>
              <a:rPr lang="en-GB" sz="2000" b="1" dirty="0">
                <a:latin typeface="Times New Roman" pitchFamily="18" charset="0"/>
              </a:rPr>
            </a:br>
            <a:r>
              <a:rPr lang="en-GB" sz="2000" b="1" dirty="0">
                <a:latin typeface="Times New Roman" pitchFamily="18" charset="0"/>
              </a:rPr>
              <a:t>     </a:t>
            </a:r>
            <a:r>
              <a:rPr lang="en-GB" sz="2000" b="1" dirty="0" err="1">
                <a:latin typeface="Times New Roman" pitchFamily="18" charset="0"/>
              </a:rPr>
              <a:t>articularis</a:t>
            </a:r>
            <a:r>
              <a:rPr lang="en-GB" sz="2000" b="1" dirty="0">
                <a:latin typeface="Times New Roman" pitchFamily="18" charset="0"/>
              </a:rPr>
              <a:t>, </a:t>
            </a:r>
            <a:r>
              <a:rPr lang="en-GB" sz="2200" dirty="0">
                <a:latin typeface="Times New Roman" panose="02020603050405020304" pitchFamily="18" charset="0"/>
                <a:cs typeface="Times New Roman" panose="02020603050405020304" pitchFamily="18" charset="0"/>
              </a:rPr>
              <a:t>attached at its periphery to the internal aspect of the fibrous</a:t>
            </a:r>
            <a:br>
              <a:rPr lang="en-GB" sz="2200" dirty="0">
                <a:latin typeface="Times New Roman" panose="02020603050405020304" pitchFamily="18" charset="0"/>
                <a:cs typeface="Times New Roman" panose="02020603050405020304" pitchFamily="18" charset="0"/>
              </a:rPr>
            </a:br>
            <a:r>
              <a:rPr lang="en-GB" sz="2200" dirty="0">
                <a:latin typeface="Times New Roman" panose="02020603050405020304" pitchFamily="18" charset="0"/>
                <a:cs typeface="Times New Roman" panose="02020603050405020304" pitchFamily="18" charset="0"/>
              </a:rPr>
              <a:t>    capsule. </a:t>
            </a:r>
            <a:br>
              <a:rPr lang="en-GB" sz="2200" dirty="0">
                <a:latin typeface="Times New Roman" panose="02020603050405020304" pitchFamily="18" charset="0"/>
                <a:cs typeface="Times New Roman" panose="02020603050405020304" pitchFamily="18" charset="0"/>
              </a:rPr>
            </a:br>
            <a:r>
              <a:rPr lang="en-GB" sz="2200" dirty="0">
                <a:latin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cs typeface="Times New Roman" panose="02020603050405020304" pitchFamily="18" charset="0"/>
              </a:rPr>
              <a:t>This creates separate superior and inferior articular cavities, or compartments, lined</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by separate superior and inferior synovial membranes</a:t>
            </a:r>
          </a:p>
          <a:p>
            <a:pPr marL="0" indent="0" eaLnBrk="1" fontAlgn="auto" hangingPunct="1">
              <a:spcAft>
                <a:spcPts val="0"/>
              </a:spcAft>
              <a:buNone/>
              <a:defRPr/>
            </a:pPr>
            <a:endParaRPr lang="sr-Latn-CS" sz="2200" b="1" dirty="0">
              <a:latin typeface="Times New Roman" panose="02020603050405020304" pitchFamily="18" charset="0"/>
              <a:cs typeface="Times New Roman" panose="02020603050405020304" pitchFamily="18" charset="0"/>
            </a:endParaRPr>
          </a:p>
          <a:p>
            <a:pPr eaLnBrk="1" fontAlgn="auto" hangingPunct="1">
              <a:spcAft>
                <a:spcPts val="0"/>
              </a:spcAft>
              <a:defRPr/>
            </a:pPr>
            <a:r>
              <a:rPr lang="en-GB" sz="2000" dirty="0">
                <a:latin typeface="Times New Roman" pitchFamily="18" charset="0"/>
              </a:rPr>
              <a:t>Joint surfaces are </a:t>
            </a:r>
            <a:r>
              <a:rPr lang="en-GB" sz="2000" dirty="0" err="1">
                <a:latin typeface="Times New Roman" pitchFamily="18" charset="0"/>
              </a:rPr>
              <a:t>surounded</a:t>
            </a:r>
            <a:r>
              <a:rPr lang="en-GB" sz="2000" dirty="0">
                <a:latin typeface="Times New Roman" pitchFamily="18" charset="0"/>
              </a:rPr>
              <a:t> by:</a:t>
            </a:r>
            <a:br>
              <a:rPr lang="en-GB" sz="2000" dirty="0">
                <a:latin typeface="Times New Roman" pitchFamily="18" charset="0"/>
              </a:rPr>
            </a:br>
            <a:r>
              <a:rPr lang="sr-Latn-CS" sz="2000" b="1" dirty="0" err="1">
                <a:latin typeface="Times New Roman" pitchFamily="18" charset="0"/>
              </a:rPr>
              <a:t>Capsula</a:t>
            </a:r>
            <a:r>
              <a:rPr lang="sr-Latn-CS" sz="2000" b="1" dirty="0">
                <a:latin typeface="Times New Roman" pitchFamily="18" charset="0"/>
              </a:rPr>
              <a:t> </a:t>
            </a:r>
            <a:r>
              <a:rPr lang="sr-Latn-CS" sz="2000" b="1" dirty="0" err="1">
                <a:latin typeface="Times New Roman" pitchFamily="18" charset="0"/>
              </a:rPr>
              <a:t>articularis</a:t>
            </a:r>
            <a:r>
              <a:rPr lang="en-GB" sz="2000" b="1" dirty="0">
                <a:latin typeface="Times New Roman" pitchFamily="18" charset="0"/>
              </a:rPr>
              <a:t> –</a:t>
            </a:r>
            <a:r>
              <a:rPr lang="en-GB" sz="2000" dirty="0">
                <a:latin typeface="Times New Roman" pitchFamily="18" charset="0"/>
              </a:rPr>
              <a:t> that consists of:</a:t>
            </a:r>
            <a:br>
              <a:rPr lang="en-GB" sz="2000" dirty="0">
                <a:latin typeface="Times New Roman" pitchFamily="18" charset="0"/>
              </a:rPr>
            </a:br>
            <a:r>
              <a:rPr lang="en-GB" sz="2000" dirty="0">
                <a:latin typeface="Times New Roman" pitchFamily="18" charset="0"/>
              </a:rPr>
              <a:t>a) </a:t>
            </a:r>
            <a:r>
              <a:rPr lang="sr-Latn-CS" sz="2000" b="1" dirty="0">
                <a:latin typeface="Times New Roman" pitchFamily="18" charset="0"/>
              </a:rPr>
              <a:t>membrana </a:t>
            </a:r>
            <a:r>
              <a:rPr lang="sr-Latn-CS" sz="2000" b="1" dirty="0" err="1">
                <a:latin typeface="Times New Roman" pitchFamily="18" charset="0"/>
              </a:rPr>
              <a:t>fibrosa</a:t>
            </a:r>
            <a:r>
              <a:rPr lang="sr-Latn-CS" sz="2000" b="1" dirty="0">
                <a:latin typeface="Times New Roman" pitchFamily="18" charset="0"/>
              </a:rPr>
              <a:t> </a:t>
            </a:r>
            <a:r>
              <a:rPr lang="en-GB" sz="2000" dirty="0">
                <a:latin typeface="Times New Roman" pitchFamily="18" charset="0"/>
              </a:rPr>
              <a:t>as the outer layer; </a:t>
            </a:r>
            <a:r>
              <a:rPr lang="en-GB" sz="2200" dirty="0">
                <a:latin typeface="Times New Roman" panose="02020603050405020304" pitchFamily="18" charset="0"/>
                <a:cs typeface="Times New Roman" panose="02020603050405020304" pitchFamily="18" charset="0"/>
              </a:rPr>
              <a:t>attaches to the margins of the articular</a:t>
            </a:r>
            <a:br>
              <a:rPr lang="en-GB" sz="2200" dirty="0">
                <a:latin typeface="Times New Roman" panose="02020603050405020304" pitchFamily="18" charset="0"/>
                <a:cs typeface="Times New Roman" panose="02020603050405020304" pitchFamily="18" charset="0"/>
              </a:rPr>
            </a:br>
            <a:r>
              <a:rPr lang="en-GB" sz="2200" dirty="0">
                <a:latin typeface="Times New Roman" panose="02020603050405020304" pitchFamily="18" charset="0"/>
                <a:cs typeface="Times New Roman" panose="02020603050405020304" pitchFamily="18" charset="0"/>
              </a:rPr>
              <a:t>    cartilage on the temporal bone and around the neck of the mandible;</a:t>
            </a:r>
            <a:br>
              <a:rPr lang="en-GB" sz="2200" dirty="0">
                <a:latin typeface="Times New Roman" panose="02020603050405020304" pitchFamily="18" charset="0"/>
                <a:cs typeface="Times New Roman" panose="02020603050405020304" pitchFamily="18" charset="0"/>
              </a:rPr>
            </a:br>
            <a:r>
              <a:rPr lang="en-GB" sz="2200" dirty="0">
                <a:latin typeface="Times New Roman" panose="02020603050405020304" pitchFamily="18" charset="0"/>
                <a:cs typeface="Times New Roman" panose="02020603050405020304" pitchFamily="18" charset="0"/>
              </a:rPr>
              <a:t>   - </a:t>
            </a:r>
            <a:r>
              <a:rPr lang="sr-Latn-CS" sz="2000" dirty="0" err="1">
                <a:latin typeface="Times New Roman" pitchFamily="18" charset="0"/>
              </a:rPr>
              <a:t>chorda</a:t>
            </a:r>
            <a:r>
              <a:rPr lang="sr-Latn-CS" sz="2000" dirty="0">
                <a:latin typeface="Times New Roman" pitchFamily="18" charset="0"/>
              </a:rPr>
              <a:t> </a:t>
            </a:r>
            <a:r>
              <a:rPr lang="sr-Latn-CS" sz="2000" dirty="0" err="1">
                <a:latin typeface="Times New Roman" pitchFamily="18" charset="0"/>
              </a:rPr>
              <a:t>tympani</a:t>
            </a:r>
            <a:r>
              <a:rPr lang="sr-Latn-CS" sz="2000" dirty="0">
                <a:latin typeface="Times New Roman" pitchFamily="18" charset="0"/>
              </a:rPr>
              <a:t> </a:t>
            </a:r>
            <a:r>
              <a:rPr lang="en-GB" sz="2000" dirty="0">
                <a:latin typeface="Times New Roman" pitchFamily="18" charset="0"/>
              </a:rPr>
              <a:t>and</a:t>
            </a:r>
            <a:r>
              <a:rPr lang="sr-Latn-CS" sz="2000" dirty="0">
                <a:latin typeface="Times New Roman" pitchFamily="18" charset="0"/>
              </a:rPr>
              <a:t> </a:t>
            </a:r>
            <a:r>
              <a:rPr lang="sr-Latn-CS" sz="2000" dirty="0" err="1">
                <a:latin typeface="Times New Roman" pitchFamily="18" charset="0"/>
              </a:rPr>
              <a:t>pr</a:t>
            </a:r>
            <a:r>
              <a:rPr lang="en-GB" sz="2000" dirty="0" err="1">
                <a:latin typeface="Times New Roman" pitchFamily="18" charset="0"/>
              </a:rPr>
              <a:t>ocessus</a:t>
            </a:r>
            <a:r>
              <a:rPr lang="en-GB" sz="2000" dirty="0">
                <a:latin typeface="Times New Roman" pitchFamily="18" charset="0"/>
              </a:rPr>
              <a:t> </a:t>
            </a:r>
            <a:r>
              <a:rPr lang="sr-Latn-CS" sz="2000" dirty="0" err="1">
                <a:latin typeface="Times New Roman" pitchFamily="18" charset="0"/>
              </a:rPr>
              <a:t>anterior</a:t>
            </a:r>
            <a:r>
              <a:rPr lang="sr-Latn-CS" sz="2000" dirty="0">
                <a:latin typeface="Times New Roman" pitchFamily="18" charset="0"/>
              </a:rPr>
              <a:t> </a:t>
            </a:r>
            <a:r>
              <a:rPr lang="sr-Latn-CS" sz="2000" dirty="0" err="1">
                <a:latin typeface="Times New Roman" pitchFamily="18" charset="0"/>
              </a:rPr>
              <a:t>mallei</a:t>
            </a:r>
            <a:r>
              <a:rPr lang="en-GB" sz="2000" dirty="0">
                <a:latin typeface="Times New Roman" pitchFamily="18" charset="0"/>
              </a:rPr>
              <a:t> are out of the </a:t>
            </a:r>
            <a:r>
              <a:rPr lang="en-GB" sz="2000" dirty="0" err="1">
                <a:latin typeface="Times New Roman" pitchFamily="18" charset="0"/>
              </a:rPr>
              <a:t>capsula</a:t>
            </a:r>
            <a:r>
              <a:rPr lang="en-GB" sz="2000" dirty="0">
                <a:latin typeface="Times New Roman" pitchFamily="18" charset="0"/>
              </a:rPr>
              <a:t> </a:t>
            </a:r>
            <a:r>
              <a:rPr lang="en-GB" sz="2000" dirty="0" err="1">
                <a:latin typeface="Times New Roman" pitchFamily="18" charset="0"/>
              </a:rPr>
              <a:t>articularis</a:t>
            </a:r>
            <a:r>
              <a:rPr lang="en-GB" sz="2000" dirty="0">
                <a:latin typeface="Times New Roman" pitchFamily="18" charset="0"/>
              </a:rPr>
              <a:t>, and in</a:t>
            </a:r>
            <a:br>
              <a:rPr lang="en-GB" sz="2000" dirty="0">
                <a:latin typeface="Times New Roman" pitchFamily="18" charset="0"/>
              </a:rPr>
            </a:br>
            <a:r>
              <a:rPr lang="en-GB" sz="2000" dirty="0">
                <a:latin typeface="Times New Roman" pitchFamily="18" charset="0"/>
              </a:rPr>
              <a:t>   relation with posterior surface of </a:t>
            </a:r>
            <a:r>
              <a:rPr lang="en-GB" sz="2000" dirty="0" err="1">
                <a:latin typeface="Times New Roman" pitchFamily="18" charset="0"/>
              </a:rPr>
              <a:t>capsula</a:t>
            </a:r>
            <a:r>
              <a:rPr lang="en-GB" sz="2000" dirty="0">
                <a:latin typeface="Times New Roman" pitchFamily="18" charset="0"/>
              </a:rPr>
              <a:t>) </a:t>
            </a:r>
            <a:br>
              <a:rPr lang="en-GB" sz="2000" dirty="0">
                <a:latin typeface="Times New Roman" pitchFamily="18" charset="0"/>
              </a:rPr>
            </a:br>
            <a:r>
              <a:rPr lang="en-GB" sz="2000" dirty="0">
                <a:latin typeface="Times New Roman" pitchFamily="18" charset="0"/>
              </a:rPr>
              <a:t>b) </a:t>
            </a:r>
            <a:r>
              <a:rPr lang="sr-Latn-CS" sz="2000" b="1" dirty="0">
                <a:latin typeface="Times New Roman" pitchFamily="18" charset="0"/>
              </a:rPr>
              <a:t>membrana </a:t>
            </a:r>
            <a:r>
              <a:rPr lang="sr-Latn-CS" sz="2000" b="1" dirty="0" err="1">
                <a:latin typeface="Times New Roman" pitchFamily="18" charset="0"/>
              </a:rPr>
              <a:t>synovialis</a:t>
            </a:r>
            <a:r>
              <a:rPr lang="en-GB" sz="2000" b="1" dirty="0">
                <a:latin typeface="Times New Roman" pitchFamily="18" charset="0"/>
              </a:rPr>
              <a:t> </a:t>
            </a:r>
            <a:r>
              <a:rPr lang="en-GB" sz="2000" dirty="0">
                <a:latin typeface="Times New Roman" pitchFamily="18" charset="0"/>
              </a:rPr>
              <a:t>as inner layer</a:t>
            </a:r>
          </a:p>
        </p:txBody>
      </p:sp>
    </p:spTree>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4"/>
          <p:cNvPicPr>
            <a:picLocks noChangeAspect="1" noChangeArrowheads="1"/>
          </p:cNvPicPr>
          <p:nvPr/>
        </p:nvPicPr>
        <p:blipFill>
          <a:blip r:embed="rId2">
            <a:extLst>
              <a:ext uri="{28A0092B-C50C-407E-A947-70E740481C1C}">
                <a14:useLocalDpi xmlns:a14="http://schemas.microsoft.com/office/drawing/2010/main" val="0"/>
              </a:ext>
            </a:extLst>
          </a:blip>
          <a:srcRect l="8267" r="38460" b="38780"/>
          <a:stretch>
            <a:fillRect/>
          </a:stretch>
        </p:blipFill>
        <p:spPr bwMode="auto">
          <a:xfrm>
            <a:off x="539750" y="0"/>
            <a:ext cx="7754938" cy="668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BB905D-D47D-E65D-9988-18683B0F1BE2}"/>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5A37BDC9-4841-78E4-A50E-04BC1C071834}"/>
              </a:ext>
            </a:extLst>
          </p:cNvPr>
          <p:cNvPicPr>
            <a:picLocks noChangeAspect="1"/>
          </p:cNvPicPr>
          <p:nvPr/>
        </p:nvPicPr>
        <p:blipFill>
          <a:blip r:embed="rId2"/>
          <a:stretch>
            <a:fillRect/>
          </a:stretch>
        </p:blipFill>
        <p:spPr>
          <a:xfrm>
            <a:off x="31462" y="4795829"/>
            <a:ext cx="9107924" cy="2062171"/>
          </a:xfrm>
          <a:prstGeom prst="rect">
            <a:avLst/>
          </a:prstGeom>
        </p:spPr>
      </p:pic>
      <p:sp>
        <p:nvSpPr>
          <p:cNvPr id="61442" name="Rectangle 2">
            <a:extLst>
              <a:ext uri="{FF2B5EF4-FFF2-40B4-BE49-F238E27FC236}">
                <a16:creationId xmlns:a16="http://schemas.microsoft.com/office/drawing/2014/main" id="{AF5339E9-FC49-EB97-3202-C4365B02C012}"/>
              </a:ext>
            </a:extLst>
          </p:cNvPr>
          <p:cNvSpPr>
            <a:spLocks noGrp="1" noRot="1" noChangeArrowheads="1"/>
          </p:cNvSpPr>
          <p:nvPr>
            <p:ph type="title"/>
          </p:nvPr>
        </p:nvSpPr>
        <p:spPr>
          <a:xfrm>
            <a:off x="457200" y="0"/>
            <a:ext cx="8229600" cy="859532"/>
          </a:xfrm>
        </p:spPr>
        <p:txBody>
          <a:bodyPr rtlCol="0">
            <a:normAutofit fontScale="90000"/>
          </a:bodyPr>
          <a:lstStyle/>
          <a:p>
            <a:pPr eaLnBrk="1" fontAlgn="auto" hangingPunct="1">
              <a:spcAft>
                <a:spcPts val="0"/>
              </a:spcAft>
              <a:defRPr/>
            </a:pPr>
            <a:r>
              <a:rPr lang="sr-Latn-CS" sz="3200" dirty="0">
                <a:latin typeface="Times New Roman" pitchFamily="18" charset="0"/>
              </a:rPr>
              <a:t>ART.TEMPOROMANDIBULARIS</a:t>
            </a:r>
            <a:br>
              <a:rPr lang="en-GB" sz="3200" dirty="0">
                <a:latin typeface="Times New Roman" pitchFamily="18" charset="0"/>
              </a:rPr>
            </a:br>
            <a:r>
              <a:rPr lang="en-GB" sz="3200" dirty="0">
                <a:latin typeface="Times New Roman" pitchFamily="18" charset="0"/>
              </a:rPr>
              <a:t>(TEMPOROMANDIBULAR JOINT)</a:t>
            </a:r>
            <a:endParaRPr lang="en-US" sz="3200" dirty="0">
              <a:latin typeface="Times New Roman" pitchFamily="18" charset="0"/>
            </a:endParaRPr>
          </a:p>
        </p:txBody>
      </p:sp>
      <p:sp>
        <p:nvSpPr>
          <p:cNvPr id="61443" name="Rectangle 3">
            <a:extLst>
              <a:ext uri="{FF2B5EF4-FFF2-40B4-BE49-F238E27FC236}">
                <a16:creationId xmlns:a16="http://schemas.microsoft.com/office/drawing/2014/main" id="{966D5D43-900A-FAF6-B60A-21D8755B84E8}"/>
              </a:ext>
            </a:extLst>
          </p:cNvPr>
          <p:cNvSpPr>
            <a:spLocks noGrp="1" noChangeArrowheads="1"/>
          </p:cNvSpPr>
          <p:nvPr>
            <p:ph idx="1"/>
          </p:nvPr>
        </p:nvSpPr>
        <p:spPr>
          <a:xfrm>
            <a:off x="16274" y="859532"/>
            <a:ext cx="9127726" cy="5877272"/>
          </a:xfrm>
        </p:spPr>
        <p:txBody>
          <a:bodyPr rtlCol="0">
            <a:normAutofit/>
          </a:bodyPr>
          <a:lstStyle/>
          <a:p>
            <a:pPr eaLnBrk="1" fontAlgn="auto" hangingPunct="1">
              <a:spcAft>
                <a:spcPts val="0"/>
              </a:spcAft>
              <a:defRPr/>
            </a:pPr>
            <a:r>
              <a:rPr lang="en-GB" sz="2000" b="1" dirty="0">
                <a:latin typeface="Times New Roman" pitchFamily="18" charset="0"/>
              </a:rPr>
              <a:t>Ligaments of temporomandibular joint:</a:t>
            </a:r>
          </a:p>
          <a:p>
            <a:pPr marL="457200" indent="-457200" eaLnBrk="1" fontAlgn="auto" hangingPunct="1">
              <a:spcAft>
                <a:spcPts val="0"/>
              </a:spcAft>
              <a:buAutoNum type="arabicParenR"/>
              <a:defRPr/>
            </a:pPr>
            <a:r>
              <a:rPr lang="en-GB" sz="2000" b="1" i="1" u="sng" dirty="0">
                <a:latin typeface="Times New Roman" pitchFamily="18" charset="0"/>
              </a:rPr>
              <a:t>Main</a:t>
            </a:r>
            <a:r>
              <a:rPr lang="en-GB" sz="2000" dirty="0">
                <a:latin typeface="Times New Roman" pitchFamily="18" charset="0"/>
              </a:rPr>
              <a:t>:</a:t>
            </a:r>
          </a:p>
          <a:p>
            <a:pPr marL="0" indent="0" eaLnBrk="1" fontAlgn="auto" hangingPunct="1">
              <a:spcAft>
                <a:spcPts val="0"/>
              </a:spcAft>
              <a:buNone/>
              <a:defRPr/>
            </a:pPr>
            <a:r>
              <a:rPr lang="en-GB" sz="2000" dirty="0">
                <a:latin typeface="Times New Roman" pitchFamily="18" charset="0"/>
              </a:rPr>
              <a:t>     *  </a:t>
            </a:r>
            <a:r>
              <a:rPr lang="en-GB" sz="2000" dirty="0">
                <a:solidFill>
                  <a:srgbClr val="FF0000"/>
                </a:solidFill>
                <a:latin typeface="Times New Roman" pitchFamily="18" charset="0"/>
              </a:rPr>
              <a:t>Lateral ligament (</a:t>
            </a:r>
            <a:r>
              <a:rPr lang="sr-Latn-CS" sz="2000" dirty="0" err="1">
                <a:solidFill>
                  <a:srgbClr val="FF0000"/>
                </a:solidFill>
                <a:latin typeface="Times New Roman" pitchFamily="18" charset="0"/>
              </a:rPr>
              <a:t>lig.laterale</a:t>
            </a:r>
            <a:r>
              <a:rPr lang="en-GB" sz="2000" dirty="0">
                <a:solidFill>
                  <a:srgbClr val="FF0000"/>
                </a:solidFill>
                <a:latin typeface="Times New Roman" pitchFamily="18" charset="0"/>
              </a:rPr>
              <a:t>)</a:t>
            </a:r>
            <a:r>
              <a:rPr lang="sr-Latn-CS" sz="2000" dirty="0">
                <a:solidFill>
                  <a:srgbClr val="FF0000"/>
                </a:solidFill>
                <a:latin typeface="Times New Roman" pitchFamily="18" charset="0"/>
              </a:rPr>
              <a:t> </a:t>
            </a:r>
            <a:r>
              <a:rPr lang="en-GB" sz="2000" dirty="0">
                <a:latin typeface="Times New Roman" pitchFamily="18" charset="0"/>
              </a:rPr>
              <a:t>-</a:t>
            </a:r>
            <a:r>
              <a:rPr lang="en-GB" sz="2000" dirty="0">
                <a:latin typeface="Times New Roman" panose="02020603050405020304" pitchFamily="18" charset="0"/>
                <a:cs typeface="Times New Roman" panose="02020603050405020304" pitchFamily="18" charset="0"/>
              </a:rPr>
              <a:t> thickened part of the joint capsule that connects</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a:t>
            </a:r>
            <a:r>
              <a:rPr lang="sr-Latn-CS" sz="2000" dirty="0" err="1">
                <a:latin typeface="Times New Roman" panose="02020603050405020304" pitchFamily="18" charset="0"/>
                <a:cs typeface="Times New Roman" panose="02020603050405020304" pitchFamily="18" charset="0"/>
              </a:rPr>
              <a:t>tuberculum</a:t>
            </a:r>
            <a:r>
              <a:rPr lang="sr-Latn-CS" sz="2000" dirty="0">
                <a:latin typeface="Times New Roman" panose="02020603050405020304" pitchFamily="18" charset="0"/>
                <a:cs typeface="Times New Roman" panose="02020603050405020304" pitchFamily="18" charset="0"/>
              </a:rPr>
              <a:t> </a:t>
            </a:r>
            <a:r>
              <a:rPr lang="sr-Latn-CS" sz="2000" dirty="0" err="1">
                <a:latin typeface="Times New Roman" panose="02020603050405020304" pitchFamily="18" charset="0"/>
                <a:cs typeface="Times New Roman" panose="02020603050405020304" pitchFamily="18" charset="0"/>
              </a:rPr>
              <a:t>articulare</a:t>
            </a:r>
            <a:r>
              <a:rPr lang="en-GB" sz="2000" dirty="0">
                <a:latin typeface="Times New Roman" panose="02020603050405020304" pitchFamily="18" charset="0"/>
                <a:cs typeface="Times New Roman" panose="02020603050405020304" pitchFamily="18" charset="0"/>
              </a:rPr>
              <a:t> of temporal bone and </a:t>
            </a:r>
            <a:r>
              <a:rPr lang="sr-Latn-CS" sz="2000" dirty="0" err="1">
                <a:latin typeface="Times New Roman" panose="02020603050405020304" pitchFamily="18" charset="0"/>
                <a:cs typeface="Times New Roman" panose="02020603050405020304" pitchFamily="18" charset="0"/>
              </a:rPr>
              <a:t>colum</a:t>
            </a:r>
            <a:r>
              <a:rPr lang="sr-Latn-CS" sz="2000" dirty="0">
                <a:latin typeface="Times New Roman" panose="02020603050405020304" pitchFamily="18" charset="0"/>
                <a:cs typeface="Times New Roman" panose="02020603050405020304" pitchFamily="18" charset="0"/>
              </a:rPr>
              <a:t> </a:t>
            </a:r>
            <a:r>
              <a:rPr lang="sr-Latn-CS" sz="2000" dirty="0" err="1">
                <a:latin typeface="Times New Roman" panose="02020603050405020304" pitchFamily="18" charset="0"/>
                <a:cs typeface="Times New Roman" panose="02020603050405020304" pitchFamily="18" charset="0"/>
              </a:rPr>
              <a:t>mandibulae</a:t>
            </a:r>
            <a:endParaRPr lang="en-GB" sz="2000" dirty="0">
              <a:latin typeface="Times New Roman" panose="02020603050405020304" pitchFamily="18" charset="0"/>
              <a:cs typeface="Times New Roman" panose="02020603050405020304" pitchFamily="18" charset="0"/>
            </a:endParaRPr>
          </a:p>
          <a:p>
            <a:pPr marL="0" indent="0" eaLnBrk="1" fontAlgn="auto" hangingPunct="1">
              <a:spcAft>
                <a:spcPts val="0"/>
              </a:spcAft>
              <a:buNone/>
              <a:defRPr/>
            </a:pPr>
            <a:r>
              <a:rPr lang="en-GB" sz="2000" b="1" i="1" dirty="0">
                <a:latin typeface="Times New Roman" panose="02020603050405020304" pitchFamily="18" charset="0"/>
                <a:cs typeface="Times New Roman" panose="02020603050405020304" pitchFamily="18" charset="0"/>
              </a:rPr>
              <a:t>2)    </a:t>
            </a:r>
            <a:r>
              <a:rPr lang="en-GB" sz="2000" b="1" i="1" u="sng" dirty="0">
                <a:latin typeface="Times New Roman" panose="02020603050405020304" pitchFamily="18" charset="0"/>
                <a:cs typeface="Times New Roman" panose="02020603050405020304" pitchFamily="18" charset="0"/>
              </a:rPr>
              <a:t>Accessory</a:t>
            </a:r>
            <a:r>
              <a:rPr lang="en-GB" sz="2000" dirty="0">
                <a:latin typeface="Times New Roman" pitchFamily="18" charset="0"/>
                <a:cs typeface="Times New Roman" panose="02020603050405020304" pitchFamily="18" charset="0"/>
              </a:rPr>
              <a:t> – they </a:t>
            </a:r>
            <a:r>
              <a:rPr lang="en-GB" sz="2000" b="0" i="0" dirty="0">
                <a:solidFill>
                  <a:srgbClr val="0D0D0D"/>
                </a:solidFill>
                <a:effectLst/>
                <a:latin typeface="Times New Roman" panose="02020603050405020304" pitchFamily="18" charset="0"/>
                <a:cs typeface="Times New Roman" panose="02020603050405020304" pitchFamily="18" charset="0"/>
              </a:rPr>
              <a:t>restrict movements and protect vessels</a:t>
            </a:r>
            <a:br>
              <a:rPr lang="en-GB" sz="2000" dirty="0">
                <a:latin typeface="Times New Roman" pitchFamily="18" charset="0"/>
              </a:rPr>
            </a:br>
            <a:r>
              <a:rPr lang="en-GB" sz="2000" dirty="0">
                <a:latin typeface="Times New Roman" pitchFamily="18" charset="0"/>
              </a:rPr>
              <a:t>     *  </a:t>
            </a:r>
            <a:r>
              <a:rPr lang="en-GB" sz="2000" dirty="0" err="1">
                <a:solidFill>
                  <a:srgbClr val="FF0000"/>
                </a:solidFill>
                <a:latin typeface="Times New Roman" pitchFamily="18" charset="0"/>
              </a:rPr>
              <a:t>Stylomandibular</a:t>
            </a:r>
            <a:r>
              <a:rPr lang="en-GB" sz="2000" dirty="0">
                <a:solidFill>
                  <a:srgbClr val="FF0000"/>
                </a:solidFill>
                <a:latin typeface="Times New Roman" pitchFamily="18" charset="0"/>
              </a:rPr>
              <a:t> ligament (</a:t>
            </a:r>
            <a:r>
              <a:rPr lang="sr-Latn-CS" sz="2000" dirty="0" err="1">
                <a:solidFill>
                  <a:srgbClr val="FF0000"/>
                </a:solidFill>
                <a:latin typeface="Times New Roman" pitchFamily="18" charset="0"/>
              </a:rPr>
              <a:t>lig.stylomandibulare</a:t>
            </a:r>
            <a:r>
              <a:rPr lang="en-GB" sz="2000" dirty="0">
                <a:solidFill>
                  <a:srgbClr val="FF0000"/>
                </a:solidFill>
                <a:latin typeface="Times New Roman" pitchFamily="18" charset="0"/>
              </a:rPr>
              <a:t>) </a:t>
            </a:r>
            <a:r>
              <a:rPr lang="en-GB" sz="2000" dirty="0">
                <a:latin typeface="Times New Roman" pitchFamily="18" charset="0"/>
              </a:rPr>
              <a:t>– </a:t>
            </a:r>
            <a:r>
              <a:rPr lang="en-GB" sz="2000" dirty="0">
                <a:latin typeface="Times New Roman" panose="02020603050405020304" pitchFamily="18" charset="0"/>
                <a:cs typeface="Times New Roman" panose="02020603050405020304" pitchFamily="18" charset="0"/>
              </a:rPr>
              <a:t>connects processus </a:t>
            </a:r>
            <a:r>
              <a:rPr lang="en-GB" sz="2000" dirty="0" err="1">
                <a:latin typeface="Times New Roman" panose="02020603050405020304" pitchFamily="18" charset="0"/>
                <a:cs typeface="Times New Roman" panose="02020603050405020304" pitchFamily="18" charset="0"/>
              </a:rPr>
              <a:t>styloideus</a:t>
            </a:r>
            <a:br>
              <a:rPr lang="en-GB" sz="2000" dirty="0">
                <a:latin typeface="Times New Roman" panose="02020603050405020304" pitchFamily="18" charset="0"/>
                <a:cs typeface="Times New Roman" panose="02020603050405020304" pitchFamily="18" charset="0"/>
              </a:rPr>
            </a:br>
            <a:r>
              <a:rPr lang="en-GB" sz="2000" dirty="0">
                <a:latin typeface="Times New Roman" panose="02020603050405020304" pitchFamily="18" charset="0"/>
                <a:cs typeface="Times New Roman" panose="02020603050405020304" pitchFamily="18" charset="0"/>
              </a:rPr>
              <a:t>         of temporal bone with </a:t>
            </a:r>
            <a:r>
              <a:rPr lang="sr-Latn-CS" sz="2000" dirty="0" err="1">
                <a:latin typeface="Times New Roman" pitchFamily="18" charset="0"/>
              </a:rPr>
              <a:t>angulus</a:t>
            </a:r>
            <a:r>
              <a:rPr lang="sr-Latn-CS" sz="2000" dirty="0">
                <a:latin typeface="Times New Roman" pitchFamily="18" charset="0"/>
              </a:rPr>
              <a:t> </a:t>
            </a:r>
            <a:r>
              <a:rPr lang="sr-Latn-CS" sz="2000" dirty="0" err="1">
                <a:latin typeface="Times New Roman" pitchFamily="18" charset="0"/>
              </a:rPr>
              <a:t>mandibulae</a:t>
            </a:r>
            <a:br>
              <a:rPr lang="en-GB" sz="2000" dirty="0">
                <a:latin typeface="Times New Roman" pitchFamily="18" charset="0"/>
              </a:rPr>
            </a:br>
            <a:r>
              <a:rPr lang="en-GB" sz="2000" dirty="0">
                <a:latin typeface="Times New Roman" pitchFamily="18" charset="0"/>
              </a:rPr>
              <a:t>     * </a:t>
            </a:r>
            <a:r>
              <a:rPr lang="en-GB" sz="2000" dirty="0" err="1">
                <a:solidFill>
                  <a:srgbClr val="FF0000"/>
                </a:solidFill>
                <a:latin typeface="Times New Roman" pitchFamily="18" charset="0"/>
              </a:rPr>
              <a:t>Sphenomandibular</a:t>
            </a:r>
            <a:r>
              <a:rPr lang="en-GB" sz="2000" dirty="0">
                <a:solidFill>
                  <a:srgbClr val="FF0000"/>
                </a:solidFill>
                <a:latin typeface="Times New Roman" pitchFamily="18" charset="0"/>
              </a:rPr>
              <a:t> ligament (</a:t>
            </a:r>
            <a:r>
              <a:rPr lang="sr-Latn-CS" sz="2000" dirty="0" err="1">
                <a:solidFill>
                  <a:srgbClr val="FF0000"/>
                </a:solidFill>
                <a:latin typeface="Times New Roman" pitchFamily="18" charset="0"/>
              </a:rPr>
              <a:t>lig.sphenomandibulare</a:t>
            </a:r>
            <a:r>
              <a:rPr lang="en-GB" sz="2000" dirty="0">
                <a:solidFill>
                  <a:srgbClr val="FF0000"/>
                </a:solidFill>
                <a:latin typeface="Times New Roman" pitchFamily="18" charset="0"/>
              </a:rPr>
              <a:t>) </a:t>
            </a:r>
            <a:r>
              <a:rPr lang="en-GB" sz="2000" dirty="0">
                <a:latin typeface="Times New Roman" pitchFamily="18" charset="0"/>
              </a:rPr>
              <a:t>-</a:t>
            </a:r>
            <a:r>
              <a:rPr lang="en-GB" sz="2000" dirty="0">
                <a:solidFill>
                  <a:srgbClr val="00FF00"/>
                </a:solidFill>
                <a:latin typeface="Times New Roman" pitchFamily="18" charset="0"/>
              </a:rPr>
              <a:t> </a:t>
            </a:r>
            <a:r>
              <a:rPr lang="sr-Latn-CS" sz="2000" dirty="0">
                <a:latin typeface="Times New Roman" pitchFamily="18" charset="0"/>
              </a:rPr>
              <a:t> </a:t>
            </a:r>
            <a:r>
              <a:rPr lang="en-GB" sz="2000" dirty="0">
                <a:latin typeface="Times New Roman" pitchFamily="18" charset="0"/>
              </a:rPr>
              <a:t>connects </a:t>
            </a:r>
            <a:r>
              <a:rPr lang="sr-Latn-CS" sz="2000" dirty="0">
                <a:latin typeface="Times New Roman" pitchFamily="18" charset="0"/>
              </a:rPr>
              <a:t>spina </a:t>
            </a:r>
            <a:r>
              <a:rPr lang="sr-Latn-CS" sz="2000" dirty="0" err="1">
                <a:latin typeface="Times New Roman" pitchFamily="18" charset="0"/>
              </a:rPr>
              <a:t>ossis</a:t>
            </a:r>
            <a:br>
              <a:rPr lang="en-GB" sz="2000" dirty="0">
                <a:latin typeface="Times New Roman" pitchFamily="18" charset="0"/>
              </a:rPr>
            </a:br>
            <a:r>
              <a:rPr lang="en-GB" sz="2000" dirty="0">
                <a:latin typeface="Times New Roman" pitchFamily="18" charset="0"/>
              </a:rPr>
              <a:t>         </a:t>
            </a:r>
            <a:r>
              <a:rPr lang="sr-Latn-CS" sz="2000" dirty="0" err="1">
                <a:latin typeface="Times New Roman" pitchFamily="18" charset="0"/>
              </a:rPr>
              <a:t>sphenoidalis</a:t>
            </a:r>
            <a:r>
              <a:rPr lang="sr-Latn-CS" sz="2000" dirty="0">
                <a:latin typeface="Times New Roman" pitchFamily="18" charset="0"/>
              </a:rPr>
              <a:t> </a:t>
            </a:r>
            <a:r>
              <a:rPr lang="en-GB" sz="2000" dirty="0">
                <a:latin typeface="Times New Roman" pitchFamily="18" charset="0"/>
              </a:rPr>
              <a:t>and</a:t>
            </a:r>
            <a:r>
              <a:rPr lang="sr-Latn-CS" sz="2000" dirty="0">
                <a:latin typeface="Times New Roman" pitchFamily="18" charset="0"/>
              </a:rPr>
              <a:t> </a:t>
            </a:r>
            <a:r>
              <a:rPr lang="sr-Latn-CS" sz="2000" dirty="0" err="1">
                <a:latin typeface="Times New Roman" pitchFamily="18" charset="0"/>
              </a:rPr>
              <a:t>lingula</a:t>
            </a:r>
            <a:r>
              <a:rPr lang="sr-Latn-CS" sz="2000" dirty="0">
                <a:latin typeface="Times New Roman" pitchFamily="18" charset="0"/>
              </a:rPr>
              <a:t> </a:t>
            </a:r>
            <a:r>
              <a:rPr lang="sr-Latn-CS" sz="2000" dirty="0" err="1">
                <a:latin typeface="Times New Roman" pitchFamily="18" charset="0"/>
              </a:rPr>
              <a:t>mandibulae</a:t>
            </a:r>
            <a:endParaRPr lang="en-GB" sz="2000" dirty="0">
              <a:latin typeface="Times New Roman" pitchFamily="18" charset="0"/>
            </a:endParaRPr>
          </a:p>
          <a:p>
            <a:pPr marL="0" indent="0" eaLnBrk="1" fontAlgn="auto" hangingPunct="1">
              <a:spcAft>
                <a:spcPts val="0"/>
              </a:spcAft>
              <a:buNone/>
              <a:defRPr/>
            </a:pPr>
            <a:r>
              <a:rPr lang="en-GB" sz="2000" dirty="0">
                <a:solidFill>
                  <a:srgbClr val="00FF00"/>
                </a:solidFill>
                <a:latin typeface="Times New Roman" pitchFamily="18" charset="0"/>
              </a:rPr>
              <a:t>     </a:t>
            </a:r>
            <a:r>
              <a:rPr lang="en-GB" sz="2000" dirty="0">
                <a:latin typeface="Times New Roman" pitchFamily="18" charset="0"/>
              </a:rPr>
              <a:t>*</a:t>
            </a:r>
            <a:r>
              <a:rPr lang="en-GB" sz="2000" dirty="0">
                <a:solidFill>
                  <a:srgbClr val="00FF00"/>
                </a:solidFill>
                <a:latin typeface="Times New Roman" pitchFamily="18" charset="0"/>
              </a:rPr>
              <a:t> </a:t>
            </a:r>
            <a:r>
              <a:rPr lang="en-GB" sz="2000" dirty="0">
                <a:solidFill>
                  <a:srgbClr val="FF0000"/>
                </a:solidFill>
                <a:latin typeface="Times New Roman" pitchFamily="18" charset="0"/>
              </a:rPr>
              <a:t>R</a:t>
            </a:r>
            <a:r>
              <a:rPr lang="sr-Latn-CS" sz="2000" dirty="0" err="1">
                <a:solidFill>
                  <a:srgbClr val="FF0000"/>
                </a:solidFill>
                <a:latin typeface="Times New Roman" pitchFamily="18" charset="0"/>
              </a:rPr>
              <a:t>aphe</a:t>
            </a:r>
            <a:r>
              <a:rPr lang="sr-Latn-CS" sz="2000" dirty="0">
                <a:solidFill>
                  <a:srgbClr val="FF0000"/>
                </a:solidFill>
                <a:latin typeface="Times New Roman" pitchFamily="18" charset="0"/>
              </a:rPr>
              <a:t> </a:t>
            </a:r>
            <a:r>
              <a:rPr lang="sr-Latn-CS" sz="2000" dirty="0" err="1">
                <a:solidFill>
                  <a:srgbClr val="FF0000"/>
                </a:solidFill>
                <a:latin typeface="Times New Roman" pitchFamily="18" charset="0"/>
              </a:rPr>
              <a:t>pterygomandibularis</a:t>
            </a:r>
            <a:r>
              <a:rPr lang="sr-Latn-CS" sz="2000" dirty="0">
                <a:solidFill>
                  <a:srgbClr val="FF0000"/>
                </a:solidFill>
                <a:latin typeface="Times New Roman" pitchFamily="18" charset="0"/>
              </a:rPr>
              <a:t> </a:t>
            </a:r>
            <a:r>
              <a:rPr lang="en-GB" sz="2000" dirty="0">
                <a:latin typeface="Times New Roman" pitchFamily="18" charset="0"/>
              </a:rPr>
              <a:t>–</a:t>
            </a:r>
            <a:r>
              <a:rPr lang="en-GB" sz="2000" dirty="0">
                <a:solidFill>
                  <a:srgbClr val="FF0000"/>
                </a:solidFill>
                <a:latin typeface="Times New Roman" pitchFamily="18" charset="0"/>
              </a:rPr>
              <a:t> </a:t>
            </a:r>
            <a:r>
              <a:rPr lang="en-GB" sz="2000" dirty="0">
                <a:latin typeface="Times New Roman" pitchFamily="18" charset="0"/>
              </a:rPr>
              <a:t>connects </a:t>
            </a:r>
            <a:r>
              <a:rPr lang="sr-Latn-CS" sz="2000" dirty="0" err="1">
                <a:latin typeface="Times New Roman" pitchFamily="18" charset="0"/>
              </a:rPr>
              <a:t>hamulus</a:t>
            </a:r>
            <a:r>
              <a:rPr lang="sr-Latn-CS" sz="2000" dirty="0">
                <a:latin typeface="Times New Roman" pitchFamily="18" charset="0"/>
              </a:rPr>
              <a:t> </a:t>
            </a:r>
            <a:r>
              <a:rPr lang="en-GB" sz="2000" dirty="0">
                <a:latin typeface="Times New Roman" pitchFamily="18" charset="0"/>
              </a:rPr>
              <a:t>of </a:t>
            </a:r>
            <a:r>
              <a:rPr lang="sr-Latn-CS" sz="2000" dirty="0" err="1">
                <a:latin typeface="Times New Roman" pitchFamily="18" charset="0"/>
              </a:rPr>
              <a:t>pterygoid</a:t>
            </a:r>
            <a:r>
              <a:rPr lang="en-GB" sz="2000" dirty="0">
                <a:latin typeface="Times New Roman" pitchFamily="18" charset="0"/>
              </a:rPr>
              <a:t> process and </a:t>
            </a:r>
            <a:r>
              <a:rPr lang="sr-Latn-CS" sz="2000" dirty="0" err="1">
                <a:latin typeface="Times New Roman" pitchFamily="18" charset="0"/>
              </a:rPr>
              <a:t>trigonum</a:t>
            </a:r>
            <a:br>
              <a:rPr lang="en-GB" sz="2000" dirty="0">
                <a:latin typeface="Times New Roman" pitchFamily="18" charset="0"/>
              </a:rPr>
            </a:br>
            <a:r>
              <a:rPr lang="en-GB" sz="2000" dirty="0">
                <a:latin typeface="Times New Roman" pitchFamily="18" charset="0"/>
              </a:rPr>
              <a:t>        </a:t>
            </a:r>
            <a:r>
              <a:rPr lang="sr-Latn-CS" sz="2000" dirty="0" err="1">
                <a:latin typeface="Times New Roman" pitchFamily="18" charset="0"/>
              </a:rPr>
              <a:t>retromolare</a:t>
            </a:r>
            <a:r>
              <a:rPr lang="en-GB" sz="2000" dirty="0">
                <a:latin typeface="Times New Roman" pitchFamily="18" charset="0"/>
              </a:rPr>
              <a:t>.</a:t>
            </a:r>
          </a:p>
          <a:p>
            <a:pPr marL="0" indent="0" eaLnBrk="1" fontAlgn="auto" hangingPunct="1">
              <a:spcAft>
                <a:spcPts val="0"/>
              </a:spcAft>
              <a:buNone/>
              <a:defRPr/>
            </a:pPr>
            <a:r>
              <a:rPr lang="en-GB" sz="2000" b="1" dirty="0">
                <a:latin typeface="Times New Roman" pitchFamily="18" charset="0"/>
              </a:rPr>
              <a:t>Movements</a:t>
            </a:r>
            <a:r>
              <a:rPr lang="sr-Latn-CS" sz="2000" b="1" dirty="0">
                <a:latin typeface="Times New Roman" pitchFamily="18" charset="0"/>
              </a:rPr>
              <a:t>:</a:t>
            </a:r>
            <a:endParaRPr lang="en-US" sz="2000" b="1" dirty="0">
              <a:latin typeface="Times New Roman" pitchFamily="18" charset="0"/>
            </a:endParaRPr>
          </a:p>
        </p:txBody>
      </p:sp>
    </p:spTree>
    <p:extLst>
      <p:ext uri="{BB962C8B-B14F-4D97-AF65-F5344CB8AC3E}">
        <p14:creationId xmlns:p14="http://schemas.microsoft.com/office/powerpoint/2010/main" val="1784306353"/>
      </p:ext>
    </p:extLst>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2">
            <a:extLst>
              <a:ext uri="{28A0092B-C50C-407E-A947-70E740481C1C}">
                <a14:useLocalDpi xmlns:a14="http://schemas.microsoft.com/office/drawing/2010/main" val="0"/>
              </a:ext>
            </a:extLst>
          </a:blip>
          <a:srcRect l="8675" r="38170" b="39178"/>
          <a:stretch>
            <a:fillRect/>
          </a:stretch>
        </p:blipFill>
        <p:spPr bwMode="auto">
          <a:xfrm>
            <a:off x="684213" y="0"/>
            <a:ext cx="7777162" cy="667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2843808" y="692696"/>
            <a:ext cx="3617272" cy="523220"/>
          </a:xfrm>
          <a:prstGeom prst="rect">
            <a:avLst/>
          </a:prstGeom>
          <a:noFill/>
        </p:spPr>
        <p:txBody>
          <a:bodyPr wrap="none" rtlCol="0">
            <a:spAutoFit/>
          </a:bodyPr>
          <a:lstStyle/>
          <a:p>
            <a:r>
              <a:rPr lang="sr-Latn-RS" sz="2800" b="1" dirty="0">
                <a:solidFill>
                  <a:srgbClr val="FF0000"/>
                </a:solidFill>
              </a:rPr>
              <a:t>OS ZYGOMATICUM</a:t>
            </a:r>
          </a:p>
        </p:txBody>
      </p:sp>
    </p:spTree>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Rot="1" noChangeArrowheads="1"/>
          </p:cNvSpPr>
          <p:nvPr>
            <p:ph type="title"/>
          </p:nvPr>
        </p:nvSpPr>
        <p:spPr>
          <a:xfrm>
            <a:off x="500063" y="71438"/>
            <a:ext cx="8229600" cy="417512"/>
          </a:xfrm>
        </p:spPr>
        <p:txBody>
          <a:bodyPr/>
          <a:lstStyle/>
          <a:p>
            <a:pPr eaLnBrk="1" hangingPunct="1"/>
            <a:r>
              <a:rPr lang="sr-Latn-CS" altLang="sr-Latn-RS" sz="2800" b="1" dirty="0">
                <a:latin typeface="Times New Roman" panose="02020603050405020304" pitchFamily="18" charset="0"/>
                <a:cs typeface="Times New Roman" panose="02020603050405020304" pitchFamily="18" charset="0"/>
              </a:rPr>
              <a:t>OS ZYGOMATICUM – </a:t>
            </a:r>
            <a:r>
              <a:rPr lang="en-GB" altLang="sr-Latn-RS" sz="2800" b="1" dirty="0">
                <a:latin typeface="Times New Roman" panose="02020603050405020304" pitchFamily="18" charset="0"/>
                <a:cs typeface="Times New Roman" panose="02020603050405020304" pitchFamily="18" charset="0"/>
              </a:rPr>
              <a:t>ZYGOMATIC BONE</a:t>
            </a:r>
            <a:endParaRPr lang="en-US" altLang="sr-Latn-RS" sz="2800" b="1" dirty="0">
              <a:latin typeface="Times New Roman" panose="02020603050405020304" pitchFamily="18" charset="0"/>
              <a:cs typeface="Times New Roman" panose="02020603050405020304" pitchFamily="18" charset="0"/>
            </a:endParaRPr>
          </a:p>
        </p:txBody>
      </p:sp>
      <p:sp>
        <p:nvSpPr>
          <p:cNvPr id="57347" name="Rectangle 3"/>
          <p:cNvSpPr>
            <a:spLocks noGrp="1" noChangeArrowheads="1"/>
          </p:cNvSpPr>
          <p:nvPr>
            <p:ph sz="half" idx="1"/>
          </p:nvPr>
        </p:nvSpPr>
        <p:spPr>
          <a:xfrm>
            <a:off x="-22404" y="2636912"/>
            <a:ext cx="9144000" cy="4221088"/>
          </a:xfrm>
        </p:spPr>
        <p:txBody>
          <a:bodyPr/>
          <a:lstStyle/>
          <a:p>
            <a:pPr eaLnBrk="1" hangingPunct="1"/>
            <a:r>
              <a:rPr lang="en-GB" altLang="sr-Latn-RS" sz="2000" dirty="0">
                <a:latin typeface="Times New Roman" panose="02020603050405020304" pitchFamily="18" charset="0"/>
              </a:rPr>
              <a:t>It connects</a:t>
            </a:r>
            <a:r>
              <a:rPr lang="sr-Latn-CS" altLang="sr-Latn-RS" sz="2000" dirty="0">
                <a:latin typeface="Times New Roman" panose="02020603050405020304" pitchFamily="18" charset="0"/>
              </a:rPr>
              <a:t>: p</a:t>
            </a:r>
            <a:r>
              <a:rPr lang="en-GB" altLang="sr-Latn-RS" sz="2000" dirty="0" err="1">
                <a:latin typeface="Times New Roman" panose="02020603050405020304" pitchFamily="18" charset="0"/>
              </a:rPr>
              <a:t>rocessus</a:t>
            </a: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zygomaticus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maxillae</a:t>
            </a:r>
            <a:r>
              <a:rPr lang="sr-Latn-CS" altLang="sr-Latn-RS" sz="2000" dirty="0">
                <a:latin typeface="Times New Roman" panose="02020603050405020304" pitchFamily="18" charset="0"/>
              </a:rPr>
              <a:t>, </a:t>
            </a:r>
            <a:br>
              <a:rPr lang="en-GB" altLang="sr-Latn-RS" sz="2000" dirty="0">
                <a:latin typeface="Times New Roman" panose="02020603050405020304" pitchFamily="18" charset="0"/>
              </a:rPr>
            </a:br>
            <a:r>
              <a:rPr lang="sr-Latn-CS" altLang="sr-Latn-RS" sz="2000" dirty="0" err="1">
                <a:latin typeface="Times New Roman" panose="02020603050405020304" pitchFamily="18" charset="0"/>
              </a:rPr>
              <a:t>pr</a:t>
            </a:r>
            <a:r>
              <a:rPr lang="en-GB" altLang="sr-Latn-RS" sz="2000" dirty="0" err="1">
                <a:latin typeface="Times New Roman" panose="02020603050405020304" pitchFamily="18" charset="0"/>
              </a:rPr>
              <a:t>ocessus</a:t>
            </a: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zygomaticus</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of temporal bone and </a:t>
            </a:r>
            <a:br>
              <a:rPr lang="en-GB" altLang="sr-Latn-RS" sz="2000" dirty="0">
                <a:latin typeface="Times New Roman" panose="02020603050405020304" pitchFamily="18" charset="0"/>
              </a:rPr>
            </a:br>
            <a:r>
              <a:rPr lang="sr-Latn-CS" altLang="sr-Latn-RS" sz="2000" dirty="0" err="1">
                <a:latin typeface="Times New Roman" panose="02020603050405020304" pitchFamily="18" charset="0"/>
              </a:rPr>
              <a:t>pr</a:t>
            </a:r>
            <a:r>
              <a:rPr lang="en-GB" altLang="sr-Latn-RS" sz="2000" dirty="0" err="1">
                <a:latin typeface="Times New Roman" panose="02020603050405020304" pitchFamily="18" charset="0"/>
              </a:rPr>
              <a:t>ocessus</a:t>
            </a: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zygomaticus</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of frontal bone</a:t>
            </a:r>
            <a:endParaRPr lang="sr-Latn-CS" altLang="sr-Latn-RS" sz="2000" dirty="0">
              <a:latin typeface="Times New Roman" panose="02020603050405020304" pitchFamily="18" charset="0"/>
            </a:endParaRPr>
          </a:p>
          <a:p>
            <a:pPr eaLnBrk="1" hangingPunct="1"/>
            <a:r>
              <a:rPr lang="en-GB" altLang="sr-Latn-RS" sz="2000" b="1" dirty="0">
                <a:solidFill>
                  <a:srgbClr val="0000FF"/>
                </a:solidFill>
                <a:latin typeface="Times New Roman" panose="02020603050405020304" pitchFamily="18" charset="0"/>
              </a:rPr>
              <a:t>Lateral surface (</a:t>
            </a:r>
            <a:r>
              <a:rPr lang="sr-Latn-CS" altLang="sr-Latn-RS" sz="2000" b="1" dirty="0">
                <a:solidFill>
                  <a:srgbClr val="0000FF"/>
                </a:solidFill>
                <a:latin typeface="Times New Roman" panose="02020603050405020304" pitchFamily="18" charset="0"/>
              </a:rPr>
              <a:t>F</a:t>
            </a:r>
            <a:r>
              <a:rPr lang="en-GB" altLang="sr-Latn-RS" sz="2000" b="1" dirty="0" err="1">
                <a:solidFill>
                  <a:srgbClr val="0000FF"/>
                </a:solidFill>
                <a:latin typeface="Times New Roman" panose="02020603050405020304" pitchFamily="18" charset="0"/>
              </a:rPr>
              <a:t>acies</a:t>
            </a:r>
            <a:r>
              <a:rPr lang="en-GB" altLang="sr-Latn-RS" sz="2000" b="1" dirty="0">
                <a:solidFill>
                  <a:srgbClr val="0000FF"/>
                </a:solidFill>
                <a:latin typeface="Times New Roman" panose="02020603050405020304" pitchFamily="18" charset="0"/>
              </a:rPr>
              <a:t> </a:t>
            </a:r>
            <a:r>
              <a:rPr lang="sr-Latn-CS" altLang="sr-Latn-RS" sz="2000" b="1" dirty="0" err="1">
                <a:solidFill>
                  <a:srgbClr val="0000FF"/>
                </a:solidFill>
                <a:latin typeface="Times New Roman" panose="02020603050405020304" pitchFamily="18" charset="0"/>
              </a:rPr>
              <a:t>lateralis</a:t>
            </a:r>
            <a:r>
              <a:rPr lang="en-GB" altLang="sr-Latn-RS" sz="2000" b="1" dirty="0">
                <a:solidFill>
                  <a:srgbClr val="0000FF"/>
                </a:solidFill>
                <a:latin typeface="Times New Roman" panose="02020603050405020304" pitchFamily="18" charset="0"/>
              </a:rPr>
              <a:t>)</a:t>
            </a:r>
            <a:r>
              <a:rPr lang="sr-Latn-CS" altLang="sr-Latn-RS" sz="2000" b="1" dirty="0">
                <a:latin typeface="Times New Roman" panose="02020603050405020304" pitchFamily="18" charset="0"/>
              </a:rPr>
              <a:t>: </a:t>
            </a:r>
            <a:br>
              <a:rPr lang="en-GB" altLang="sr-Latn-RS" sz="2000" b="1" dirty="0">
                <a:latin typeface="Times New Roman" panose="02020603050405020304" pitchFamily="18" charset="0"/>
              </a:rPr>
            </a:br>
            <a:r>
              <a:rPr lang="en-GB" altLang="sr-Latn-RS" sz="2000" b="1" dirty="0">
                <a:latin typeface="Times New Roman" panose="02020603050405020304" pitchFamily="18" charset="0"/>
              </a:rPr>
              <a:t>- </a:t>
            </a:r>
            <a:r>
              <a:rPr lang="en-GB" altLang="sr-Latn-RS" sz="2000" dirty="0">
                <a:latin typeface="Times New Roman" panose="02020603050405020304" pitchFamily="18" charset="0"/>
              </a:rPr>
              <a:t>has</a:t>
            </a:r>
            <a:r>
              <a:rPr lang="en-GB" altLang="sr-Latn-RS" sz="2000" b="1" dirty="0">
                <a:latin typeface="Times New Roman" panose="02020603050405020304" pitchFamily="18" charset="0"/>
              </a:rPr>
              <a:t> </a:t>
            </a:r>
            <a:r>
              <a:rPr lang="sr-Latn-CS" altLang="sr-Latn-RS" sz="2000" b="1" dirty="0" err="1">
                <a:latin typeface="Times New Roman" panose="02020603050405020304" pitchFamily="18" charset="0"/>
              </a:rPr>
              <a:t>foramen</a:t>
            </a:r>
            <a:r>
              <a:rPr lang="sr-Latn-CS" altLang="sr-Latn-RS" sz="2000" b="1" dirty="0">
                <a:latin typeface="Times New Roman" panose="02020603050405020304" pitchFamily="18" charset="0"/>
              </a:rPr>
              <a:t> </a:t>
            </a:r>
            <a:r>
              <a:rPr lang="sr-Latn-CS" altLang="sr-Latn-RS" sz="2000" b="1" dirty="0" err="1">
                <a:latin typeface="Times New Roman" panose="02020603050405020304" pitchFamily="18" charset="0"/>
              </a:rPr>
              <a:t>zygomaticofaciale</a:t>
            </a:r>
            <a:r>
              <a:rPr lang="sr-Latn-CS" altLang="sr-Latn-RS" sz="2000" b="1" dirty="0">
                <a:latin typeface="Times New Roman" panose="02020603050405020304" pitchFamily="18" charset="0"/>
              </a:rPr>
              <a:t> </a:t>
            </a:r>
            <a:r>
              <a:rPr lang="sr-Latn-CS" altLang="sr-Latn-RS" sz="2000" dirty="0">
                <a:latin typeface="Times New Roman" panose="02020603050405020304" pitchFamily="18" charset="0"/>
              </a:rPr>
              <a:t>(</a:t>
            </a:r>
            <a:r>
              <a:rPr lang="en-GB" altLang="sr-Latn-RS" sz="2000" dirty="0">
                <a:latin typeface="Times New Roman" panose="02020603050405020304" pitchFamily="18" charset="0"/>
              </a:rPr>
              <a:t>for passage of</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zygomatico</a:t>
            </a:r>
            <a:r>
              <a:rPr lang="en-GB" altLang="sr-Latn-RS" sz="2000" dirty="0">
                <a:latin typeface="Times New Roman" panose="02020603050405020304" pitchFamily="18" charset="0"/>
              </a:rPr>
              <a:t>-facial branch of </a:t>
            </a:r>
            <a:r>
              <a:rPr lang="sr-Latn-CS" altLang="sr-Latn-RS" sz="2000" dirty="0">
                <a:latin typeface="Times New Roman" panose="02020603050405020304" pitchFamily="18" charset="0"/>
              </a:rPr>
              <a:t> n. </a:t>
            </a:r>
            <a:r>
              <a:rPr lang="sr-Latn-CS" altLang="sr-Latn-RS" sz="2000" dirty="0" err="1">
                <a:latin typeface="Times New Roman" panose="02020603050405020304" pitchFamily="18" charset="0"/>
              </a:rPr>
              <a:t>zygomaticus</a:t>
            </a:r>
            <a:r>
              <a:rPr lang="sr-Latn-CS" altLang="sr-Latn-RS" sz="2000" dirty="0">
                <a:latin typeface="Times New Roman" panose="02020603050405020304" pitchFamily="18" charset="0"/>
              </a:rPr>
              <a:t>)</a:t>
            </a:r>
          </a:p>
          <a:p>
            <a:pPr eaLnBrk="1" hangingPunct="1"/>
            <a:r>
              <a:rPr lang="en-GB" altLang="sr-Latn-RS" sz="2000" b="1" dirty="0">
                <a:solidFill>
                  <a:srgbClr val="0000FF"/>
                </a:solidFill>
                <a:latin typeface="Times New Roman" panose="02020603050405020304" pitchFamily="18" charset="0"/>
              </a:rPr>
              <a:t>Medial surface (</a:t>
            </a:r>
            <a:r>
              <a:rPr lang="sr-Latn-CS" altLang="sr-Latn-RS" sz="2000" b="1" dirty="0">
                <a:solidFill>
                  <a:srgbClr val="0000FF"/>
                </a:solidFill>
                <a:latin typeface="Times New Roman" panose="02020603050405020304" pitchFamily="18" charset="0"/>
              </a:rPr>
              <a:t>F</a:t>
            </a:r>
            <a:r>
              <a:rPr lang="en-GB" altLang="sr-Latn-RS" sz="2000" b="1" dirty="0" err="1">
                <a:solidFill>
                  <a:srgbClr val="0000FF"/>
                </a:solidFill>
                <a:latin typeface="Times New Roman" panose="02020603050405020304" pitchFamily="18" charset="0"/>
              </a:rPr>
              <a:t>acies</a:t>
            </a:r>
            <a:r>
              <a:rPr lang="en-GB" altLang="sr-Latn-RS" sz="2000" b="1" dirty="0">
                <a:solidFill>
                  <a:srgbClr val="0000FF"/>
                </a:solidFill>
                <a:latin typeface="Times New Roman" panose="02020603050405020304" pitchFamily="18" charset="0"/>
              </a:rPr>
              <a:t> </a:t>
            </a:r>
            <a:r>
              <a:rPr lang="sr-Latn-CS" altLang="sr-Latn-RS" sz="2000" b="1" dirty="0" err="1">
                <a:solidFill>
                  <a:srgbClr val="0000FF"/>
                </a:solidFill>
                <a:latin typeface="Times New Roman" panose="02020603050405020304" pitchFamily="18" charset="0"/>
              </a:rPr>
              <a:t>orbitalis</a:t>
            </a:r>
            <a:r>
              <a:rPr lang="en-GB" altLang="sr-Latn-RS" sz="2000" b="1" dirty="0">
                <a:solidFill>
                  <a:srgbClr val="0000FF"/>
                </a:solidFill>
                <a:latin typeface="Times New Roman" panose="02020603050405020304" pitchFamily="18" charset="0"/>
              </a:rPr>
              <a:t>)</a:t>
            </a:r>
            <a:r>
              <a:rPr lang="sr-Latn-CS"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sz="2000" b="0" i="0" dirty="0">
                <a:solidFill>
                  <a:srgbClr val="495354"/>
                </a:solidFill>
                <a:effectLst/>
                <a:latin typeface="Times New Roman" panose="02020603050405020304" pitchFamily="18" charset="0"/>
                <a:cs typeface="Times New Roman" panose="02020603050405020304" pitchFamily="18" charset="0"/>
              </a:rPr>
              <a:t>forms the anterolateral part of its floor and the anterior part of its lateral wall.</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rPr>
              <a:t>has</a:t>
            </a:r>
            <a:r>
              <a:rPr lang="sr-Latn-CS" altLang="sr-Latn-RS" sz="2000" dirty="0">
                <a:latin typeface="Times New Roman" panose="02020603050405020304" pitchFamily="18" charset="0"/>
              </a:rPr>
              <a:t> </a:t>
            </a:r>
            <a:r>
              <a:rPr lang="sr-Latn-CS" altLang="sr-Latn-RS" sz="2000" b="1" dirty="0" err="1">
                <a:latin typeface="Times New Roman" panose="02020603050405020304" pitchFamily="18" charset="0"/>
              </a:rPr>
              <a:t>foramen</a:t>
            </a:r>
            <a:r>
              <a:rPr lang="sr-Latn-CS" altLang="sr-Latn-RS" sz="2000" b="1" dirty="0">
                <a:latin typeface="Times New Roman" panose="02020603050405020304" pitchFamily="18" charset="0"/>
              </a:rPr>
              <a:t> </a:t>
            </a:r>
            <a:r>
              <a:rPr lang="sr-Latn-CS" altLang="sr-Latn-RS" sz="2000" b="1" dirty="0" err="1">
                <a:latin typeface="Times New Roman" panose="02020603050405020304" pitchFamily="18" charset="0"/>
              </a:rPr>
              <a:t>zygomaticoorbitale</a:t>
            </a:r>
            <a:r>
              <a:rPr lang="en-GB" altLang="sr-Latn-RS" sz="2000" b="1" dirty="0">
                <a:latin typeface="Times New Roman" panose="02020603050405020304" pitchFamily="18" charset="0"/>
              </a:rPr>
              <a:t> as the entrance into </a:t>
            </a:r>
            <a:r>
              <a:rPr lang="sr-Latn-CS" altLang="sr-Latn-RS" sz="2000" b="1" dirty="0" err="1">
                <a:latin typeface="Times New Roman" panose="02020603050405020304" pitchFamily="18" charset="0"/>
              </a:rPr>
              <a:t>canalis</a:t>
            </a:r>
            <a:r>
              <a:rPr lang="sr-Latn-CS" altLang="sr-Latn-RS" sz="2000" b="1" dirty="0">
                <a:latin typeface="Times New Roman" panose="02020603050405020304" pitchFamily="18" charset="0"/>
              </a:rPr>
              <a:t> </a:t>
            </a:r>
            <a:r>
              <a:rPr lang="sr-Latn-CS" altLang="sr-Latn-RS" sz="2000" b="1" dirty="0" err="1">
                <a:latin typeface="Times New Roman" panose="02020603050405020304" pitchFamily="18" charset="0"/>
              </a:rPr>
              <a:t>zygomaticus</a:t>
            </a:r>
            <a:r>
              <a:rPr lang="sr-Latn-CS"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a:latin typeface="Times New Roman" panose="02020603050405020304" pitchFamily="18" charset="0"/>
              </a:rPr>
              <a:t>n. </a:t>
            </a:r>
            <a:r>
              <a:rPr lang="en-GB" altLang="sr-Latn-RS" sz="2000" dirty="0">
                <a:latin typeface="Times New Roman" panose="02020603050405020304" pitchFamily="18" charset="0"/>
              </a:rPr>
              <a:t>z</a:t>
            </a:r>
            <a:r>
              <a:rPr lang="sr-Latn-CS" altLang="sr-Latn-RS" sz="2000" dirty="0" err="1">
                <a:latin typeface="Times New Roman" panose="02020603050405020304" pitchFamily="18" charset="0"/>
              </a:rPr>
              <a:t>ygomaticus</a:t>
            </a:r>
            <a:r>
              <a:rPr lang="en-GB" altLang="sr-Latn-RS" sz="2000" dirty="0">
                <a:latin typeface="Times New Roman" panose="02020603050405020304" pitchFamily="18" charset="0"/>
              </a:rPr>
              <a:t> enters in this canal</a:t>
            </a:r>
            <a:endParaRPr lang="sr-Latn-CS" altLang="sr-Latn-RS" sz="2000" dirty="0">
              <a:latin typeface="Times New Roman" panose="02020603050405020304" pitchFamily="18" charset="0"/>
            </a:endParaRPr>
          </a:p>
          <a:p>
            <a:pPr eaLnBrk="1" hangingPunct="1"/>
            <a:r>
              <a:rPr lang="en-GB" altLang="sr-Latn-RS" sz="2000" b="1" dirty="0">
                <a:solidFill>
                  <a:srgbClr val="0000FF"/>
                </a:solidFill>
                <a:latin typeface="Times New Roman" panose="02020603050405020304" pitchFamily="18" charset="0"/>
              </a:rPr>
              <a:t>Posterior surface (Facies </a:t>
            </a:r>
            <a:r>
              <a:rPr lang="sr-Latn-CS" altLang="sr-Latn-RS" sz="2000" b="1" dirty="0" err="1">
                <a:solidFill>
                  <a:srgbClr val="0000FF"/>
                </a:solidFill>
                <a:latin typeface="Times New Roman" panose="02020603050405020304" pitchFamily="18" charset="0"/>
              </a:rPr>
              <a:t>temporalis</a:t>
            </a:r>
            <a:r>
              <a:rPr lang="en-GB" altLang="sr-Latn-RS" sz="2000" b="1" dirty="0">
                <a:solidFill>
                  <a:srgbClr val="0000FF"/>
                </a:solidFill>
                <a:latin typeface="Times New Roman" panose="02020603050405020304" pitchFamily="18" charset="0"/>
              </a:rPr>
              <a:t>)</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forms the anterior wall of temporal fossa (</a:t>
            </a:r>
            <a:r>
              <a:rPr lang="sr-Latn-CS" altLang="sr-Latn-RS" sz="2000" dirty="0" err="1">
                <a:latin typeface="Times New Roman" panose="02020603050405020304" pitchFamily="18" charset="0"/>
              </a:rPr>
              <a:t>fossae</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temporalis</a:t>
            </a:r>
            <a:r>
              <a:rPr lang="en-GB" altLang="sr-Latn-RS" sz="2000" dirty="0">
                <a:latin typeface="Times New Roman" panose="02020603050405020304" pitchFamily="18" charset="0"/>
              </a:rPr>
              <a:t>); has </a:t>
            </a:r>
            <a:r>
              <a:rPr lang="sr-Latn-CS" altLang="sr-Latn-RS" sz="2000" b="1" dirty="0" err="1">
                <a:latin typeface="Times New Roman" panose="02020603050405020304" pitchFamily="18" charset="0"/>
              </a:rPr>
              <a:t>foramen</a:t>
            </a:r>
            <a:r>
              <a:rPr lang="sr-Latn-CS" altLang="sr-Latn-RS" sz="2000" b="1" dirty="0">
                <a:latin typeface="Times New Roman" panose="02020603050405020304" pitchFamily="18" charset="0"/>
              </a:rPr>
              <a:t> </a:t>
            </a:r>
            <a:r>
              <a:rPr lang="sr-Latn-CS" altLang="sr-Latn-RS" sz="2000" b="1" dirty="0" err="1">
                <a:latin typeface="Times New Roman" panose="02020603050405020304" pitchFamily="18" charset="0"/>
              </a:rPr>
              <a:t>zygomaticotemporale</a:t>
            </a:r>
            <a:r>
              <a:rPr lang="sr-Latn-CS" altLang="sr-Latn-RS" sz="2000" b="1" dirty="0">
                <a:latin typeface="Times New Roman" panose="02020603050405020304" pitchFamily="18" charset="0"/>
              </a:rPr>
              <a:t> </a:t>
            </a:r>
            <a:r>
              <a:rPr lang="sr-Latn-CS" altLang="sr-Latn-RS" sz="2000" dirty="0">
                <a:latin typeface="Times New Roman" panose="02020603050405020304" pitchFamily="18" charset="0"/>
              </a:rPr>
              <a:t>(</a:t>
            </a:r>
            <a:r>
              <a:rPr lang="en-GB" altLang="sr-Latn-RS" sz="2000" dirty="0">
                <a:latin typeface="Times New Roman" panose="02020603050405020304" pitchFamily="18" charset="0"/>
              </a:rPr>
              <a:t>for passage of </a:t>
            </a:r>
            <a:r>
              <a:rPr lang="sr-Latn-CS" altLang="sr-Latn-RS" sz="2000" dirty="0" err="1">
                <a:latin typeface="Times New Roman" panose="02020603050405020304" pitchFamily="18" charset="0"/>
              </a:rPr>
              <a:t>r.zygomaticotemporal</a:t>
            </a:r>
            <a:r>
              <a:rPr lang="en-GB" altLang="sr-Latn-RS" sz="2000" dirty="0">
                <a:latin typeface="Times New Roman" panose="02020603050405020304" pitchFamily="18" charset="0"/>
              </a:rPr>
              <a:t> branch of zygomatic nerve (n. zygomaticus)</a:t>
            </a:r>
            <a:endParaRPr lang="sr-Latn-CS" altLang="sr-Latn-RS" sz="2000" dirty="0">
              <a:latin typeface="Times New Roman" panose="02020603050405020304" pitchFamily="18" charset="0"/>
            </a:endParaRPr>
          </a:p>
        </p:txBody>
      </p:sp>
      <p:pic>
        <p:nvPicPr>
          <p:cNvPr id="57348" name="Picture 3" descr="D:\My Documents\My Scans\maxilla2.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5698" t="25246" r="16624" b="50668"/>
          <a:stretch>
            <a:fillRect/>
          </a:stretch>
        </p:blipFill>
        <p:spPr>
          <a:xfrm>
            <a:off x="5572125" y="2125126"/>
            <a:ext cx="3571875" cy="2671762"/>
          </a:xfrm>
          <a:noFill/>
        </p:spPr>
      </p:pic>
      <p:sp>
        <p:nvSpPr>
          <p:cNvPr id="3" name="TextBox 2">
            <a:extLst>
              <a:ext uri="{FF2B5EF4-FFF2-40B4-BE49-F238E27FC236}">
                <a16:creationId xmlns:a16="http://schemas.microsoft.com/office/drawing/2014/main" id="{CEE2E8E0-CD0D-FD11-2BD1-608C7BC83E0C}"/>
              </a:ext>
            </a:extLst>
          </p:cNvPr>
          <p:cNvSpPr txBox="1"/>
          <p:nvPr/>
        </p:nvSpPr>
        <p:spPr>
          <a:xfrm>
            <a:off x="0" y="488950"/>
            <a:ext cx="9036496" cy="2308324"/>
          </a:xfrm>
          <a:prstGeom prst="rect">
            <a:avLst/>
          </a:prstGeom>
          <a:noFill/>
        </p:spPr>
        <p:txBody>
          <a:bodyPr wrap="square">
            <a:spAutoFit/>
          </a:bodyPr>
          <a:lstStyle/>
          <a:p>
            <a:r>
              <a:rPr lang="en-GB" b="0" i="0" dirty="0">
                <a:effectLst/>
                <a:cs typeface="Times New Roman" panose="02020603050405020304" pitchFamily="18" charset="0"/>
              </a:rPr>
              <a:t>* It is often referred to as the cheekbone, and it comprises the prominence just below</a:t>
            </a:r>
            <a:br>
              <a:rPr lang="en-GB" b="0" i="0" dirty="0">
                <a:effectLst/>
                <a:cs typeface="Times New Roman" panose="02020603050405020304" pitchFamily="18" charset="0"/>
              </a:rPr>
            </a:br>
            <a:r>
              <a:rPr lang="en-GB" b="0" i="0" dirty="0">
                <a:effectLst/>
                <a:cs typeface="Times New Roman" panose="02020603050405020304" pitchFamily="18" charset="0"/>
              </a:rPr>
              <a:t>   the lateral side of the orbit</a:t>
            </a:r>
          </a:p>
          <a:p>
            <a:r>
              <a:rPr lang="en-GB" dirty="0">
                <a:cs typeface="Times New Roman" panose="02020603050405020304" pitchFamily="18" charset="0"/>
              </a:rPr>
              <a:t>* </a:t>
            </a:r>
            <a:r>
              <a:rPr lang="en-GB" b="0" i="0" dirty="0">
                <a:effectLst/>
                <a:cs typeface="Times New Roman" panose="02020603050405020304" pitchFamily="18" charset="0"/>
              </a:rPr>
              <a:t>It is nearly quadrangular in shape and it features:</a:t>
            </a:r>
            <a:br>
              <a:rPr lang="en-GB" b="0" i="0" dirty="0">
                <a:effectLst/>
                <a:cs typeface="Times New Roman" panose="02020603050405020304" pitchFamily="18" charset="0"/>
              </a:rPr>
            </a:br>
            <a:r>
              <a:rPr lang="en-GB" b="0" i="0" dirty="0">
                <a:effectLst/>
                <a:cs typeface="Times New Roman" panose="02020603050405020304" pitchFamily="18" charset="0"/>
              </a:rPr>
              <a:t>   - 3 surfaces, 5 borders and 2</a:t>
            </a:r>
            <a:r>
              <a:rPr lang="en-GB" dirty="0">
                <a:cs typeface="Times New Roman" panose="02020603050405020304" pitchFamily="18" charset="0"/>
              </a:rPr>
              <a:t> </a:t>
            </a:r>
            <a:r>
              <a:rPr lang="en-GB" b="0" i="0" dirty="0">
                <a:effectLst/>
                <a:cs typeface="Times New Roman" panose="02020603050405020304" pitchFamily="18" charset="0"/>
              </a:rPr>
              <a:t>processes. </a:t>
            </a:r>
          </a:p>
          <a:p>
            <a:r>
              <a:rPr lang="en-GB" b="0" i="0" dirty="0">
                <a:solidFill>
                  <a:srgbClr val="495354"/>
                </a:solidFill>
                <a:effectLst/>
                <a:cs typeface="Times New Roman" panose="02020603050405020304" pitchFamily="18" charset="0"/>
              </a:rPr>
              <a:t>* </a:t>
            </a:r>
            <a:r>
              <a:rPr lang="en-GB" b="0" i="0" dirty="0">
                <a:effectLst/>
                <a:cs typeface="Times New Roman" panose="02020603050405020304" pitchFamily="18" charset="0"/>
              </a:rPr>
              <a:t>Besides forming the prominence of the cheek, the zygomatic bone also contributes to</a:t>
            </a:r>
            <a:br>
              <a:rPr lang="en-GB" b="0" i="0" dirty="0">
                <a:effectLst/>
                <a:cs typeface="Times New Roman" panose="02020603050405020304" pitchFamily="18" charset="0"/>
              </a:rPr>
            </a:br>
            <a:r>
              <a:rPr lang="en-GB" b="0" i="0" dirty="0">
                <a:effectLst/>
                <a:cs typeface="Times New Roman" panose="02020603050405020304" pitchFamily="18" charset="0"/>
              </a:rPr>
              <a:t>   the formation of the zygomatic arch, the walls of the</a:t>
            </a:r>
            <a:br>
              <a:rPr lang="en-GB" b="0" i="0" dirty="0">
                <a:effectLst/>
                <a:cs typeface="Times New Roman" panose="02020603050405020304" pitchFamily="18" charset="0"/>
              </a:rPr>
            </a:br>
            <a:r>
              <a:rPr lang="en-GB" b="0" i="0" dirty="0">
                <a:effectLst/>
                <a:cs typeface="Times New Roman" panose="02020603050405020304" pitchFamily="18" charset="0"/>
              </a:rPr>
              <a:t>   </a:t>
            </a:r>
            <a:r>
              <a:rPr lang="en-GB" b="0" i="0" u="sng" dirty="0">
                <a:effectLst/>
                <a:cs typeface="Times New Roman" panose="02020603050405020304" pitchFamily="18" charset="0"/>
              </a:rPr>
              <a:t>temporal</a:t>
            </a:r>
            <a:r>
              <a:rPr lang="en-GB" b="0" i="0" dirty="0">
                <a:effectLst/>
                <a:cs typeface="Times New Roman" panose="02020603050405020304" pitchFamily="18" charset="0"/>
              </a:rPr>
              <a:t> and </a:t>
            </a:r>
            <a:r>
              <a:rPr lang="en-GB" b="0" i="0" u="sng" dirty="0">
                <a:effectLst/>
                <a:cs typeface="Times New Roman" panose="02020603050405020304" pitchFamily="18" charset="0"/>
              </a:rPr>
              <a:t>infratemporal fossa</a:t>
            </a:r>
            <a:r>
              <a:rPr lang="en-GB" b="0" i="0" dirty="0">
                <a:effectLst/>
                <a:cs typeface="Times New Roman" panose="02020603050405020304" pitchFamily="18" charset="0"/>
              </a:rPr>
              <a:t>, and the floor </a:t>
            </a:r>
            <a:br>
              <a:rPr lang="en-GB" b="0" i="0" dirty="0">
                <a:effectLst/>
                <a:cs typeface="Times New Roman" panose="02020603050405020304" pitchFamily="18" charset="0"/>
              </a:rPr>
            </a:br>
            <a:r>
              <a:rPr lang="en-GB" b="0" i="0" dirty="0">
                <a:effectLst/>
                <a:cs typeface="Times New Roman" panose="02020603050405020304" pitchFamily="18" charset="0"/>
              </a:rPr>
              <a:t>   and lateral wall of the bony orbit.</a:t>
            </a:r>
            <a:endParaRPr lang="en-GB" dirty="0">
              <a:cs typeface="Times New Roman" panose="02020603050405020304" pitchFamily="18" charset="0"/>
            </a:endParaRPr>
          </a:p>
        </p:txBody>
      </p:sp>
    </p:spTree>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2" name="Picture 2" descr="C:\Users\STOJADINOVIC\Desktop\72c4d60a56c96e54ade61b6b9420d47e.jp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5652120" y="3598756"/>
            <a:ext cx="3483551" cy="3259243"/>
          </a:xfrm>
          <a:noFill/>
        </p:spPr>
      </p:pic>
      <p:sp>
        <p:nvSpPr>
          <p:cNvPr id="58371" name="Rectangle 3"/>
          <p:cNvSpPr>
            <a:spLocks noGrp="1" noChangeArrowheads="1"/>
          </p:cNvSpPr>
          <p:nvPr>
            <p:ph sz="half" idx="1"/>
          </p:nvPr>
        </p:nvSpPr>
        <p:spPr>
          <a:xfrm>
            <a:off x="-21903" y="764704"/>
            <a:ext cx="8554839" cy="5715000"/>
          </a:xfrm>
        </p:spPr>
        <p:txBody>
          <a:bodyPr/>
          <a:lstStyle/>
          <a:p>
            <a:pPr eaLnBrk="1" hangingPunct="1"/>
            <a:r>
              <a:rPr lang="en-GB" altLang="sr-Latn-RS" sz="2200" b="1" dirty="0">
                <a:latin typeface="Times New Roman" panose="02020603050405020304" pitchFamily="18" charset="0"/>
              </a:rPr>
              <a:t>Frontal process (</a:t>
            </a:r>
            <a:r>
              <a:rPr lang="sr-Latn-CS" altLang="sr-Latn-RS" sz="2200" b="1" dirty="0" err="1">
                <a:latin typeface="Times New Roman" panose="02020603050405020304" pitchFamily="18" charset="0"/>
              </a:rPr>
              <a:t>Processus</a:t>
            </a:r>
            <a:r>
              <a:rPr lang="sr-Latn-CS" altLang="sr-Latn-RS" sz="2200" b="1" dirty="0">
                <a:latin typeface="Times New Roman" panose="02020603050405020304" pitchFamily="18" charset="0"/>
              </a:rPr>
              <a:t> </a:t>
            </a:r>
            <a:r>
              <a:rPr lang="sr-Latn-CS" altLang="sr-Latn-RS" sz="2200" b="1" dirty="0" err="1">
                <a:latin typeface="Times New Roman" panose="02020603050405020304" pitchFamily="18" charset="0"/>
              </a:rPr>
              <a:t>frontalis</a:t>
            </a:r>
            <a:r>
              <a:rPr lang="en-GB" altLang="sr-Latn-RS" sz="2200" b="1" dirty="0">
                <a:latin typeface="Times New Roman" panose="02020603050405020304" pitchFamily="18" charset="0"/>
              </a:rPr>
              <a:t>)</a:t>
            </a:r>
            <a:r>
              <a:rPr lang="sr-Latn-CS" altLang="sr-Latn-RS" sz="2200" dirty="0">
                <a:latin typeface="Times New Roman" panose="02020603050405020304" pitchFamily="18" charset="0"/>
              </a:rPr>
              <a:t>: </a:t>
            </a:r>
            <a:br>
              <a:rPr lang="en-GB" altLang="sr-Latn-RS" sz="2400" dirty="0">
                <a:latin typeface="Times New Roman" panose="02020603050405020304" pitchFamily="18" charset="0"/>
              </a:rPr>
            </a:br>
            <a:r>
              <a:rPr lang="en-GB" altLang="sr-Latn-RS" sz="2000" dirty="0">
                <a:latin typeface="Times New Roman" panose="02020603050405020304" pitchFamily="18" charset="0"/>
              </a:rPr>
              <a:t>- it articulates with </a:t>
            </a:r>
            <a:r>
              <a:rPr lang="sr-Latn-CS" altLang="sr-Latn-RS" sz="2000" dirty="0" err="1">
                <a:latin typeface="Times New Roman" panose="02020603050405020304" pitchFamily="18" charset="0"/>
              </a:rPr>
              <a:t>pr</a:t>
            </a:r>
            <a:r>
              <a:rPr lang="en-GB" altLang="sr-Latn-RS" sz="2000" dirty="0" err="1">
                <a:latin typeface="Times New Roman" panose="02020603050405020304" pitchFamily="18" charset="0"/>
              </a:rPr>
              <a:t>ocessus</a:t>
            </a: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zygomaticus</a:t>
            </a:r>
            <a:r>
              <a:rPr lang="en-GB" altLang="sr-Latn-RS" sz="2000" dirty="0">
                <a:latin typeface="Times New Roman" panose="02020603050405020304" pitchFamily="18" charset="0"/>
              </a:rPr>
              <a:t> of frontal bone and form the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part of lateral border of </a:t>
            </a:r>
            <a:r>
              <a:rPr lang="en-GB" altLang="sr-Latn-RS" sz="2000" dirty="0" err="1">
                <a:latin typeface="Times New Roman" panose="02020603050405020304" pitchFamily="18" charset="0"/>
              </a:rPr>
              <a:t>aditus</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orbitae</a:t>
            </a:r>
            <a:r>
              <a:rPr lang="en-GB" altLang="sr-Latn-RS" sz="2000" dirty="0">
                <a:latin typeface="Times New Roman" panose="02020603050405020304" pitchFamily="18" charset="0"/>
              </a:rPr>
              <a:t> (entrance into the orbit)</a:t>
            </a:r>
            <a:endParaRPr lang="sr-Latn-CS" altLang="sr-Latn-RS" sz="2000" dirty="0">
              <a:latin typeface="Times New Roman" panose="02020603050405020304" pitchFamily="18" charset="0"/>
            </a:endParaRPr>
          </a:p>
          <a:p>
            <a:pPr eaLnBrk="1" hangingPunct="1"/>
            <a:r>
              <a:rPr lang="en-GB" altLang="sr-Latn-RS" sz="2200" b="1" dirty="0">
                <a:latin typeface="Times New Roman" panose="02020603050405020304" pitchFamily="18" charset="0"/>
              </a:rPr>
              <a:t>Temporal process (</a:t>
            </a:r>
            <a:r>
              <a:rPr lang="sr-Latn-CS" altLang="sr-Latn-RS" sz="2200" b="1" dirty="0" err="1">
                <a:latin typeface="Times New Roman" panose="02020603050405020304" pitchFamily="18" charset="0"/>
              </a:rPr>
              <a:t>Processus</a:t>
            </a:r>
            <a:r>
              <a:rPr lang="sr-Latn-CS" altLang="sr-Latn-RS" sz="2200" b="1" dirty="0">
                <a:latin typeface="Times New Roman" panose="02020603050405020304" pitchFamily="18" charset="0"/>
              </a:rPr>
              <a:t> </a:t>
            </a:r>
            <a:r>
              <a:rPr lang="sr-Latn-CS" altLang="sr-Latn-RS" sz="2200" b="1" dirty="0" err="1">
                <a:latin typeface="Times New Roman" panose="02020603050405020304" pitchFamily="18" charset="0"/>
              </a:rPr>
              <a:t>temporalis</a:t>
            </a:r>
            <a:r>
              <a:rPr lang="en-GB" altLang="sr-Latn-RS" sz="2200" b="1" dirty="0">
                <a:latin typeface="Times New Roman" panose="02020603050405020304" pitchFamily="18" charset="0"/>
              </a:rPr>
              <a:t>)</a:t>
            </a:r>
            <a:r>
              <a:rPr lang="sr-Latn-CS" altLang="sr-Latn-RS" sz="2200" dirty="0">
                <a:latin typeface="Times New Roman" panose="02020603050405020304" pitchFamily="18" charset="0"/>
              </a:rPr>
              <a:t>: </a:t>
            </a:r>
            <a:br>
              <a:rPr lang="en-GB" altLang="sr-Latn-RS" sz="2400" dirty="0">
                <a:latin typeface="Times New Roman" panose="02020603050405020304" pitchFamily="18" charset="0"/>
              </a:rPr>
            </a:br>
            <a:r>
              <a:rPr lang="en-GB" altLang="sr-Latn-RS" sz="2000" dirty="0">
                <a:latin typeface="Times New Roman" panose="02020603050405020304" pitchFamily="18" charset="0"/>
              </a:rPr>
              <a:t>- it articulates with</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pr</a:t>
            </a:r>
            <a:r>
              <a:rPr lang="en-GB" altLang="sr-Latn-RS" sz="2000" dirty="0" err="1">
                <a:latin typeface="Times New Roman" panose="02020603050405020304" pitchFamily="18" charset="0"/>
              </a:rPr>
              <a:t>ocessus</a:t>
            </a: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zygomaticus</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of temporal bone and form</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zygomatic arch (</a:t>
            </a:r>
            <a:r>
              <a:rPr lang="sr-Latn-CS" altLang="sr-Latn-RS" sz="2000" dirty="0" err="1">
                <a:latin typeface="Times New Roman" panose="02020603050405020304" pitchFamily="18" charset="0"/>
              </a:rPr>
              <a:t>arcus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zygomaticus</a:t>
            </a:r>
            <a:r>
              <a:rPr lang="en-GB" altLang="sr-Latn-RS" sz="2000" dirty="0">
                <a:latin typeface="Times New Roman" panose="02020603050405020304" pitchFamily="18" charset="0"/>
              </a:rPr>
              <a:t>)</a:t>
            </a:r>
            <a:endParaRPr lang="sr-Latn-CS" altLang="sr-Latn-RS" sz="2000" dirty="0">
              <a:latin typeface="Times New Roman" panose="02020603050405020304" pitchFamily="18" charset="0"/>
            </a:endParaRPr>
          </a:p>
          <a:p>
            <a:pPr eaLnBrk="1" hangingPunct="1"/>
            <a:r>
              <a:rPr lang="sr-Latn-CS" altLang="sr-Latn-RS" sz="2200" b="1" dirty="0" err="1">
                <a:solidFill>
                  <a:srgbClr val="00FF00"/>
                </a:solidFill>
                <a:latin typeface="Times New Roman" panose="02020603050405020304" pitchFamily="18" charset="0"/>
              </a:rPr>
              <a:t>Canalis</a:t>
            </a:r>
            <a:r>
              <a:rPr lang="sr-Latn-CS" altLang="sr-Latn-RS" sz="2200" b="1" dirty="0">
                <a:solidFill>
                  <a:srgbClr val="00FF00"/>
                </a:solidFill>
                <a:latin typeface="Times New Roman" panose="02020603050405020304" pitchFamily="18" charset="0"/>
              </a:rPr>
              <a:t> </a:t>
            </a:r>
            <a:r>
              <a:rPr lang="sr-Latn-CS" altLang="sr-Latn-RS" sz="2200" b="1" dirty="0" err="1">
                <a:solidFill>
                  <a:srgbClr val="00FF00"/>
                </a:solidFill>
                <a:latin typeface="Times New Roman" panose="02020603050405020304" pitchFamily="18" charset="0"/>
              </a:rPr>
              <a:t>zygomaticus</a:t>
            </a:r>
            <a:r>
              <a:rPr lang="sr-Latn-CS" altLang="sr-Latn-RS" sz="2400" dirty="0">
                <a:latin typeface="Times New Roman" panose="02020603050405020304" pitchFamily="18" charset="0"/>
              </a:rPr>
              <a:t>:</a:t>
            </a:r>
            <a:r>
              <a:rPr lang="en-GB" altLang="sr-Latn-RS" sz="2400" dirty="0">
                <a:latin typeface="Times New Roman" panose="02020603050405020304" pitchFamily="18" charset="0"/>
              </a:rPr>
              <a:t> </a:t>
            </a:r>
            <a:r>
              <a:rPr lang="sr-Latn-CS" altLang="sr-Latn-RS" sz="2000" b="1" dirty="0">
                <a:latin typeface="Times New Roman" panose="02020603050405020304" pitchFamily="18" charset="0"/>
              </a:rPr>
              <a:t>Y</a:t>
            </a:r>
            <a:r>
              <a:rPr lang="en-GB" altLang="sr-Latn-RS" sz="2000" b="1" dirty="0">
                <a:latin typeface="Times New Roman" panose="02020603050405020304" pitchFamily="18" charset="0"/>
              </a:rPr>
              <a:t>-</a:t>
            </a:r>
            <a:r>
              <a:rPr lang="en-GB" altLang="sr-Latn-RS" sz="2000" b="1" dirty="0" err="1">
                <a:latin typeface="Times New Roman" panose="02020603050405020304" pitchFamily="18" charset="0"/>
              </a:rPr>
              <a:t>sahaped</a:t>
            </a:r>
            <a:r>
              <a:rPr lang="en-GB" altLang="sr-Latn-RS" sz="2000" dirty="0">
                <a:latin typeface="Times New Roman" panose="02020603050405020304" pitchFamily="18" charset="0"/>
              </a:rPr>
              <a:t> passes through the</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zygomatic bone</a:t>
            </a:r>
            <a:br>
              <a:rPr lang="en-GB" altLang="sr-Latn-RS" sz="2000" dirty="0">
                <a:latin typeface="Times New Roman" panose="02020603050405020304" pitchFamily="18" charset="0"/>
              </a:rPr>
            </a:br>
            <a:r>
              <a:rPr lang="en-GB" altLang="sr-Latn-RS" sz="2000" dirty="0">
                <a:latin typeface="Times New Roman" panose="02020603050405020304" pitchFamily="18" charset="0"/>
              </a:rPr>
              <a:t>zygomatic nerve (n. zygomaticus) and its branches pass through this canal</a:t>
            </a:r>
            <a:endParaRPr lang="sr-Latn-CS" altLang="sr-Latn-RS" sz="2000" b="1" dirty="0">
              <a:latin typeface="Times New Roman" panose="02020603050405020304" pitchFamily="18" charset="0"/>
            </a:endParaRPr>
          </a:p>
          <a:p>
            <a:pPr marL="0" indent="0" eaLnBrk="1" hangingPunct="1">
              <a:buNone/>
            </a:pPr>
            <a:r>
              <a:rPr lang="en-GB" altLang="sr-Latn-RS" sz="2400" dirty="0">
                <a:latin typeface="Times New Roman" panose="02020603050405020304" pitchFamily="18" charset="0"/>
              </a:rPr>
              <a:t>- </a:t>
            </a:r>
            <a:r>
              <a:rPr lang="en-GB" altLang="sr-Latn-RS" sz="2000" dirty="0">
                <a:latin typeface="Times New Roman" panose="02020603050405020304" pitchFamily="18" charset="0"/>
              </a:rPr>
              <a:t>entrance: </a:t>
            </a:r>
            <a:r>
              <a:rPr lang="en-GB" altLang="sr-Latn-RS" sz="2000" b="1" dirty="0">
                <a:latin typeface="Times New Roman" panose="02020603050405020304" pitchFamily="18" charset="0"/>
              </a:rPr>
              <a:t>foramen </a:t>
            </a:r>
            <a:r>
              <a:rPr lang="sr-Latn-CS" altLang="sr-Latn-RS" sz="2000" b="1" dirty="0" err="1">
                <a:latin typeface="Times New Roman" panose="02020603050405020304" pitchFamily="18" charset="0"/>
              </a:rPr>
              <a:t>zygomaticoorbitale</a:t>
            </a:r>
            <a:br>
              <a:rPr lang="en-GB" altLang="sr-Latn-RS" sz="2000" b="1" dirty="0">
                <a:latin typeface="Times New Roman" panose="02020603050405020304" pitchFamily="18" charset="0"/>
              </a:rPr>
            </a:br>
            <a:r>
              <a:rPr lang="en-GB" altLang="sr-Latn-RS" sz="2000" dirty="0">
                <a:latin typeface="Times New Roman" panose="02020603050405020304" pitchFamily="18" charset="0"/>
              </a:rPr>
              <a:t>- exit of anterior branch: </a:t>
            </a:r>
            <a:r>
              <a:rPr lang="sr-Latn-CS" altLang="sr-Latn-RS" sz="2000" b="1" dirty="0">
                <a:latin typeface="Times New Roman" panose="02020603050405020304" pitchFamily="18" charset="0"/>
              </a:rPr>
              <a:t>f</a:t>
            </a:r>
            <a:r>
              <a:rPr lang="en-GB" altLang="sr-Latn-RS" sz="2000" b="1" dirty="0" err="1">
                <a:latin typeface="Times New Roman" panose="02020603050405020304" pitchFamily="18" charset="0"/>
              </a:rPr>
              <a:t>oramen</a:t>
            </a:r>
            <a:r>
              <a:rPr lang="en-GB" altLang="sr-Latn-RS" sz="2000" b="1" dirty="0">
                <a:latin typeface="Times New Roman" panose="02020603050405020304" pitchFamily="18" charset="0"/>
              </a:rPr>
              <a:t> </a:t>
            </a:r>
            <a:r>
              <a:rPr lang="sr-Latn-CS" altLang="sr-Latn-RS" sz="2000" b="1" dirty="0" err="1">
                <a:latin typeface="Times New Roman" panose="02020603050405020304" pitchFamily="18" charset="0"/>
              </a:rPr>
              <a:t>zygomaticofaciale</a:t>
            </a:r>
            <a:br>
              <a:rPr lang="en-GB" altLang="sr-Latn-RS" sz="2000" b="1" dirty="0">
                <a:latin typeface="Times New Roman" panose="02020603050405020304" pitchFamily="18" charset="0"/>
              </a:rPr>
            </a:br>
            <a:r>
              <a:rPr lang="en-GB" altLang="sr-Latn-RS" sz="2000" dirty="0">
                <a:latin typeface="Times New Roman" panose="02020603050405020304" pitchFamily="18" charset="0"/>
              </a:rPr>
              <a:t>- exit of posterior branch: </a:t>
            </a:r>
            <a:r>
              <a:rPr lang="en-GB" altLang="sr-Latn-RS" sz="2000" b="1" dirty="0">
                <a:latin typeface="Times New Roman" panose="02020603050405020304" pitchFamily="18" charset="0"/>
              </a:rPr>
              <a:t>foramen</a:t>
            </a:r>
            <a:r>
              <a:rPr lang="en-GB" altLang="sr-Latn-RS" sz="2000" dirty="0">
                <a:latin typeface="Times New Roman" panose="02020603050405020304" pitchFamily="18" charset="0"/>
              </a:rPr>
              <a:t> </a:t>
            </a:r>
            <a:r>
              <a:rPr lang="sr-Latn-CS" altLang="sr-Latn-RS" sz="2000" b="1" dirty="0" err="1">
                <a:latin typeface="Times New Roman" panose="02020603050405020304" pitchFamily="18" charset="0"/>
              </a:rPr>
              <a:t>zygomaticotemporale</a:t>
            </a:r>
            <a:endParaRPr lang="en-US" altLang="sr-Latn-RS" sz="2000" b="1" dirty="0">
              <a:latin typeface="Times New Roman" panose="02020603050405020304" pitchFamily="18" charset="0"/>
            </a:endParaRPr>
          </a:p>
        </p:txBody>
      </p:sp>
      <p:sp>
        <p:nvSpPr>
          <p:cNvPr id="2" name="Rectangle 2">
            <a:extLst>
              <a:ext uri="{FF2B5EF4-FFF2-40B4-BE49-F238E27FC236}">
                <a16:creationId xmlns:a16="http://schemas.microsoft.com/office/drawing/2014/main" id="{CB4ABDFA-D862-86C0-5E51-FF49F065FE8B}"/>
              </a:ext>
            </a:extLst>
          </p:cNvPr>
          <p:cNvSpPr txBox="1">
            <a:spLocks noRot="1" noChangeArrowheads="1"/>
          </p:cNvSpPr>
          <p:nvPr/>
        </p:nvSpPr>
        <p:spPr bwMode="auto">
          <a:xfrm>
            <a:off x="539552" y="148431"/>
            <a:ext cx="8229600"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sr-Latn-CS" altLang="sr-Latn-RS" sz="2800" b="1" dirty="0">
                <a:latin typeface="Times New Roman" panose="02020603050405020304" pitchFamily="18" charset="0"/>
                <a:cs typeface="Times New Roman" panose="02020603050405020304" pitchFamily="18" charset="0"/>
              </a:rPr>
              <a:t>OS ZYGOMATICUM – </a:t>
            </a:r>
            <a:r>
              <a:rPr lang="en-GB" altLang="sr-Latn-RS" sz="2800" b="1" dirty="0">
                <a:latin typeface="Times New Roman" panose="02020603050405020304" pitchFamily="18" charset="0"/>
                <a:cs typeface="Times New Roman" panose="02020603050405020304" pitchFamily="18" charset="0"/>
              </a:rPr>
              <a:t>ZYGOMATIC BONE</a:t>
            </a:r>
            <a:endParaRPr lang="en-US" altLang="sr-Latn-RS" sz="2800" b="1" dirty="0">
              <a:latin typeface="Times New Roman" panose="02020603050405020304" pitchFamily="18" charset="0"/>
              <a:cs typeface="Times New Roman" panose="02020603050405020304" pitchFamily="18" charset="0"/>
            </a:endParaRPr>
          </a:p>
        </p:txBody>
      </p:sp>
    </p:spTree>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486934-B056-FBB1-F04A-C853871DED61}"/>
            </a:ext>
          </a:extLst>
        </p:cNvPr>
        <p:cNvGrpSpPr/>
        <p:nvPr/>
      </p:nvGrpSpPr>
      <p:grpSpPr>
        <a:xfrm>
          <a:off x="0" y="0"/>
          <a:ext cx="0" cy="0"/>
          <a:chOff x="0" y="0"/>
          <a:chExt cx="0" cy="0"/>
        </a:xfrm>
      </p:grpSpPr>
      <p:pic>
        <p:nvPicPr>
          <p:cNvPr id="58372" name="Picture 2" descr="C:\Users\STOJADINOVIC\Desktop\72c4d60a56c96e54ade61b6b9420d47e.jpg">
            <a:extLst>
              <a:ext uri="{FF2B5EF4-FFF2-40B4-BE49-F238E27FC236}">
                <a16:creationId xmlns:a16="http://schemas.microsoft.com/office/drawing/2014/main" id="{70EA53D7-BE02-C325-15FF-26451BF1F879}"/>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6372200" y="4743704"/>
            <a:ext cx="2259415" cy="2113930"/>
          </a:xfrm>
          <a:noFill/>
        </p:spPr>
      </p:pic>
      <p:sp>
        <p:nvSpPr>
          <p:cNvPr id="58371" name="Rectangle 3">
            <a:extLst>
              <a:ext uri="{FF2B5EF4-FFF2-40B4-BE49-F238E27FC236}">
                <a16:creationId xmlns:a16="http://schemas.microsoft.com/office/drawing/2014/main" id="{4830BC29-6588-8A49-893F-CC07DB968063}"/>
              </a:ext>
            </a:extLst>
          </p:cNvPr>
          <p:cNvSpPr>
            <a:spLocks noGrp="1" noChangeArrowheads="1"/>
          </p:cNvSpPr>
          <p:nvPr>
            <p:ph sz="half" idx="1"/>
          </p:nvPr>
        </p:nvSpPr>
        <p:spPr>
          <a:xfrm>
            <a:off x="-21903" y="764704"/>
            <a:ext cx="9157574" cy="5715000"/>
          </a:xfrm>
        </p:spPr>
        <p:txBody>
          <a:bodyPr/>
          <a:lstStyle/>
          <a:p>
            <a:pPr marL="0" indent="0" algn="l">
              <a:buNone/>
            </a:pPr>
            <a:r>
              <a:rPr lang="en-GB" sz="2000" b="0" i="0" dirty="0">
                <a:solidFill>
                  <a:srgbClr val="495354"/>
                </a:solidFill>
                <a:effectLst/>
                <a:latin typeface="Times New Roman" panose="02020603050405020304" pitchFamily="18" charset="0"/>
                <a:cs typeface="Times New Roman" panose="02020603050405020304" pitchFamily="18" charset="0"/>
              </a:rPr>
              <a:t>* </a:t>
            </a:r>
            <a:r>
              <a:rPr lang="en-GB" sz="1800" b="0" i="0" dirty="0">
                <a:solidFill>
                  <a:srgbClr val="495354"/>
                </a:solidFill>
                <a:effectLst/>
                <a:latin typeface="Times New Roman" panose="02020603050405020304" pitchFamily="18" charset="0"/>
                <a:cs typeface="Times New Roman" panose="02020603050405020304" pitchFamily="18" charset="0"/>
              </a:rPr>
              <a:t>The zygomatic bone has five borders:</a:t>
            </a:r>
          </a:p>
          <a:p>
            <a:pPr algn="l">
              <a:buFont typeface="Arial" panose="020B0604020202020204" pitchFamily="34" charset="0"/>
              <a:buChar char="•"/>
            </a:pPr>
            <a:r>
              <a:rPr lang="en-GB" sz="1800" b="0" i="0" dirty="0">
                <a:solidFill>
                  <a:srgbClr val="495354"/>
                </a:solidFill>
                <a:effectLst/>
                <a:latin typeface="Times New Roman" panose="02020603050405020304" pitchFamily="18" charset="0"/>
                <a:cs typeface="Times New Roman" panose="02020603050405020304" pitchFamily="18" charset="0"/>
              </a:rPr>
              <a:t>The </a:t>
            </a:r>
            <a:r>
              <a:rPr lang="en-GB" sz="1800" b="1" i="0" dirty="0">
                <a:solidFill>
                  <a:srgbClr val="495354"/>
                </a:solidFill>
                <a:effectLst/>
                <a:latin typeface="Times New Roman" panose="02020603050405020304" pitchFamily="18" charset="0"/>
                <a:cs typeface="Times New Roman" panose="02020603050405020304" pitchFamily="18" charset="0"/>
              </a:rPr>
              <a:t>anterosuperior (orbital) border </a:t>
            </a:r>
            <a:r>
              <a:rPr lang="en-GB" sz="1800" b="0" i="0" dirty="0">
                <a:solidFill>
                  <a:srgbClr val="495354"/>
                </a:solidFill>
                <a:effectLst/>
                <a:latin typeface="Times New Roman" panose="02020603050405020304" pitchFamily="18" charset="0"/>
                <a:cs typeface="Times New Roman" panose="02020603050405020304" pitchFamily="18" charset="0"/>
              </a:rPr>
              <a:t>is concave and smooth. It is the border between the lateral and orbital surfaces of the zygomatic bone. </a:t>
            </a:r>
          </a:p>
          <a:p>
            <a:pPr algn="l">
              <a:buFont typeface="Arial" panose="020B0604020202020204" pitchFamily="34" charset="0"/>
              <a:buChar char="•"/>
            </a:pPr>
            <a:r>
              <a:rPr lang="en-GB" sz="1800" b="0" i="0" dirty="0">
                <a:solidFill>
                  <a:srgbClr val="495354"/>
                </a:solidFill>
                <a:effectLst/>
                <a:latin typeface="Times New Roman" panose="02020603050405020304" pitchFamily="18" charset="0"/>
                <a:cs typeface="Times New Roman" panose="02020603050405020304" pitchFamily="18" charset="0"/>
              </a:rPr>
              <a:t>The </a:t>
            </a:r>
            <a:r>
              <a:rPr lang="en-GB" sz="1800" b="1" i="0" dirty="0">
                <a:solidFill>
                  <a:srgbClr val="495354"/>
                </a:solidFill>
                <a:effectLst/>
                <a:latin typeface="Times New Roman" panose="02020603050405020304" pitchFamily="18" charset="0"/>
                <a:cs typeface="Times New Roman" panose="02020603050405020304" pitchFamily="18" charset="0"/>
              </a:rPr>
              <a:t>anteroinferior (maxillary) border </a:t>
            </a:r>
            <a:r>
              <a:rPr lang="en-GB" sz="1800" b="0" i="0" dirty="0">
                <a:solidFill>
                  <a:srgbClr val="495354"/>
                </a:solidFill>
                <a:effectLst/>
                <a:latin typeface="Times New Roman" panose="02020603050405020304" pitchFamily="18" charset="0"/>
                <a:cs typeface="Times New Roman" panose="02020603050405020304" pitchFamily="18" charset="0"/>
              </a:rPr>
              <a:t>is the articular surface for the zygomaticomaxillary suture. It also serves as an attachment site for the </a:t>
            </a:r>
            <a:r>
              <a:rPr lang="en-GB" sz="1800" b="0" i="0" dirty="0" err="1">
                <a:solidFill>
                  <a:srgbClr val="495354"/>
                </a:solidFill>
                <a:effectLst/>
                <a:latin typeface="Times New Roman" panose="02020603050405020304" pitchFamily="18" charset="0"/>
                <a:cs typeface="Times New Roman" panose="02020603050405020304" pitchFamily="18" charset="0"/>
              </a:rPr>
              <a:t>levator</a:t>
            </a:r>
            <a:r>
              <a:rPr lang="en-GB" sz="1800" b="0" i="0" dirty="0">
                <a:solidFill>
                  <a:srgbClr val="495354"/>
                </a:solidFill>
                <a:effectLst/>
                <a:latin typeface="Times New Roman" panose="02020603050405020304" pitchFamily="18" charset="0"/>
                <a:cs typeface="Times New Roman" panose="02020603050405020304" pitchFamily="18" charset="0"/>
              </a:rPr>
              <a:t> labii superioris muscle.</a:t>
            </a:r>
          </a:p>
          <a:p>
            <a:pPr algn="l">
              <a:buFont typeface="Arial" panose="020B0604020202020204" pitchFamily="34" charset="0"/>
              <a:buChar char="•"/>
            </a:pPr>
            <a:r>
              <a:rPr lang="en-GB" sz="1800" b="0" i="0" dirty="0">
                <a:solidFill>
                  <a:srgbClr val="495354"/>
                </a:solidFill>
                <a:effectLst/>
                <a:latin typeface="Times New Roman" panose="02020603050405020304" pitchFamily="18" charset="0"/>
                <a:cs typeface="Times New Roman" panose="02020603050405020304" pitchFamily="18" charset="0"/>
              </a:rPr>
              <a:t>The </a:t>
            </a:r>
            <a:r>
              <a:rPr lang="en-GB" sz="1800" b="1" i="0" dirty="0">
                <a:solidFill>
                  <a:srgbClr val="495354"/>
                </a:solidFill>
                <a:effectLst/>
                <a:latin typeface="Times New Roman" panose="02020603050405020304" pitchFamily="18" charset="0"/>
                <a:cs typeface="Times New Roman" panose="02020603050405020304" pitchFamily="18" charset="0"/>
              </a:rPr>
              <a:t>posterosuperior (temporal) border </a:t>
            </a:r>
            <a:r>
              <a:rPr lang="en-GB" sz="1800" b="0" i="0" dirty="0">
                <a:solidFill>
                  <a:srgbClr val="495354"/>
                </a:solidFill>
                <a:effectLst/>
                <a:latin typeface="Times New Roman" panose="02020603050405020304" pitchFamily="18" charset="0"/>
                <a:cs typeface="Times New Roman" panose="02020603050405020304" pitchFamily="18" charset="0"/>
              </a:rPr>
              <a:t>is continuous with the superior border of zygomatic arch and the posterior border of the frontal process. It serves as an attachment point for the temporal fascia.</a:t>
            </a:r>
          </a:p>
          <a:p>
            <a:pPr algn="l">
              <a:buFont typeface="Arial" panose="020B0604020202020204" pitchFamily="34" charset="0"/>
              <a:buChar char="•"/>
            </a:pPr>
            <a:r>
              <a:rPr lang="en-GB" sz="1800" b="0" i="0" dirty="0">
                <a:solidFill>
                  <a:srgbClr val="495354"/>
                </a:solidFill>
                <a:effectLst/>
                <a:latin typeface="Times New Roman" panose="02020603050405020304" pitchFamily="18" charset="0"/>
                <a:cs typeface="Times New Roman" panose="02020603050405020304" pitchFamily="18" charset="0"/>
              </a:rPr>
              <a:t>The </a:t>
            </a:r>
            <a:r>
              <a:rPr lang="en-GB" sz="1800" b="1" i="0" dirty="0">
                <a:solidFill>
                  <a:srgbClr val="495354"/>
                </a:solidFill>
                <a:effectLst/>
                <a:latin typeface="Times New Roman" panose="02020603050405020304" pitchFamily="18" charset="0"/>
                <a:cs typeface="Times New Roman" panose="02020603050405020304" pitchFamily="18" charset="0"/>
              </a:rPr>
              <a:t>posteroinferior border </a:t>
            </a:r>
            <a:r>
              <a:rPr lang="en-GB" sz="1800" b="0" i="0" dirty="0">
                <a:solidFill>
                  <a:srgbClr val="495354"/>
                </a:solidFill>
                <a:effectLst/>
                <a:latin typeface="Times New Roman" panose="02020603050405020304" pitchFamily="18" charset="0"/>
                <a:cs typeface="Times New Roman" panose="02020603050405020304" pitchFamily="18" charset="0"/>
              </a:rPr>
              <a:t>is rough and serves as the attachment site for the masseter muscle.</a:t>
            </a:r>
          </a:p>
          <a:p>
            <a:pPr algn="l">
              <a:buFont typeface="Arial" panose="020B0604020202020204" pitchFamily="34" charset="0"/>
              <a:buChar char="•"/>
            </a:pPr>
            <a:r>
              <a:rPr lang="en-GB" sz="1800" b="0" i="0" dirty="0">
                <a:solidFill>
                  <a:srgbClr val="495354"/>
                </a:solidFill>
                <a:effectLst/>
                <a:latin typeface="Times New Roman" panose="02020603050405020304" pitchFamily="18" charset="0"/>
                <a:cs typeface="Times New Roman" panose="02020603050405020304" pitchFamily="18" charset="0"/>
              </a:rPr>
              <a:t>The </a:t>
            </a:r>
            <a:r>
              <a:rPr lang="en-GB" sz="1800" b="1" i="0" dirty="0">
                <a:solidFill>
                  <a:srgbClr val="495354"/>
                </a:solidFill>
                <a:effectLst/>
                <a:latin typeface="Times New Roman" panose="02020603050405020304" pitchFamily="18" charset="0"/>
                <a:cs typeface="Times New Roman" panose="02020603050405020304" pitchFamily="18" charset="0"/>
              </a:rPr>
              <a:t>posteromedial border </a:t>
            </a:r>
            <a:r>
              <a:rPr lang="en-GB" sz="1800" b="0" i="0" dirty="0">
                <a:solidFill>
                  <a:srgbClr val="495354"/>
                </a:solidFill>
                <a:effectLst/>
                <a:latin typeface="Times New Roman" panose="02020603050405020304" pitchFamily="18" charset="0"/>
                <a:cs typeface="Times New Roman" panose="02020603050405020304" pitchFamily="18" charset="0"/>
              </a:rPr>
              <a:t>is serrated and articulates with the greater wing of sphenoid bone superiorly via the </a:t>
            </a:r>
            <a:r>
              <a:rPr lang="en-GB" sz="1800" b="0" i="0" dirty="0" err="1">
                <a:solidFill>
                  <a:srgbClr val="495354"/>
                </a:solidFill>
                <a:effectLst/>
                <a:latin typeface="Times New Roman" panose="02020603050405020304" pitchFamily="18" charset="0"/>
                <a:cs typeface="Times New Roman" panose="02020603050405020304" pitchFamily="18" charset="0"/>
              </a:rPr>
              <a:t>sphenozygomatic</a:t>
            </a:r>
            <a:r>
              <a:rPr lang="en-GB" sz="1800" b="0" i="0" dirty="0">
                <a:solidFill>
                  <a:srgbClr val="495354"/>
                </a:solidFill>
                <a:effectLst/>
                <a:latin typeface="Times New Roman" panose="02020603050405020304" pitchFamily="18" charset="0"/>
                <a:cs typeface="Times New Roman" panose="02020603050405020304" pitchFamily="18" charset="0"/>
              </a:rPr>
              <a:t> suture, and with the orbital surface of maxilla inferiorly. Between the articular surfaces, there is a small free surface of the posteromedial margin that comprises the lateral border of the inferior orbital fissure.</a:t>
            </a:r>
          </a:p>
        </p:txBody>
      </p:sp>
      <p:sp>
        <p:nvSpPr>
          <p:cNvPr id="2" name="Rectangle 2">
            <a:extLst>
              <a:ext uri="{FF2B5EF4-FFF2-40B4-BE49-F238E27FC236}">
                <a16:creationId xmlns:a16="http://schemas.microsoft.com/office/drawing/2014/main" id="{138DB75A-56CE-4E72-577E-64D42A1A9B07}"/>
              </a:ext>
            </a:extLst>
          </p:cNvPr>
          <p:cNvSpPr txBox="1">
            <a:spLocks noRot="1" noChangeArrowheads="1"/>
          </p:cNvSpPr>
          <p:nvPr/>
        </p:nvSpPr>
        <p:spPr bwMode="auto">
          <a:xfrm>
            <a:off x="539552" y="148431"/>
            <a:ext cx="8229600"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sr-Latn-CS" altLang="sr-Latn-RS" sz="2800" b="1" dirty="0">
                <a:latin typeface="Times New Roman" panose="02020603050405020304" pitchFamily="18" charset="0"/>
                <a:cs typeface="Times New Roman" panose="02020603050405020304" pitchFamily="18" charset="0"/>
              </a:rPr>
              <a:t>OS ZYGOMATICUM – </a:t>
            </a:r>
            <a:r>
              <a:rPr lang="en-GB" altLang="sr-Latn-RS" sz="2800" b="1" dirty="0">
                <a:latin typeface="Times New Roman" panose="02020603050405020304" pitchFamily="18" charset="0"/>
                <a:cs typeface="Times New Roman" panose="02020603050405020304" pitchFamily="18" charset="0"/>
              </a:rPr>
              <a:t>ZYGOMATIC BONE</a:t>
            </a:r>
            <a:endParaRPr lang="en-US" altLang="sr-Latn-R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36398606"/>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D53BA9-BF82-AD9B-E6B3-5B648ABF4DEE}"/>
            </a:ext>
          </a:extLst>
        </p:cNvPr>
        <p:cNvGrpSpPr/>
        <p:nvPr/>
      </p:nvGrpSpPr>
      <p:grpSpPr>
        <a:xfrm>
          <a:off x="0" y="0"/>
          <a:ext cx="0" cy="0"/>
          <a:chOff x="0" y="0"/>
          <a:chExt cx="0" cy="0"/>
        </a:xfrm>
      </p:grpSpPr>
      <p:pic>
        <p:nvPicPr>
          <p:cNvPr id="63490" name="Picture 2">
            <a:extLst>
              <a:ext uri="{FF2B5EF4-FFF2-40B4-BE49-F238E27FC236}">
                <a16:creationId xmlns:a16="http://schemas.microsoft.com/office/drawing/2014/main" id="{82828FAC-C843-B22A-CE79-D3EF4F34D5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r="37468" b="38194"/>
          <a:stretch>
            <a:fillRect/>
          </a:stretch>
        </p:blipFill>
        <p:spPr bwMode="auto">
          <a:xfrm>
            <a:off x="468313" y="0"/>
            <a:ext cx="7881937" cy="678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8815532"/>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3" descr="D:\My Documents\My Scans\maxilla2.jpg"/>
          <p:cNvPicPr>
            <a:picLocks noChangeAspect="1" noChangeArrowheads="1"/>
          </p:cNvPicPr>
          <p:nvPr/>
        </p:nvPicPr>
        <p:blipFill>
          <a:blip r:embed="rId2">
            <a:extLst>
              <a:ext uri="{28A0092B-C50C-407E-A947-70E740481C1C}">
                <a14:useLocalDpi xmlns:a14="http://schemas.microsoft.com/office/drawing/2010/main" val="0"/>
              </a:ext>
            </a:extLst>
          </a:blip>
          <a:srcRect l="15698" t="25246" r="16624" b="50668"/>
          <a:stretch>
            <a:fillRect/>
          </a:stretch>
        </p:blipFill>
        <p:spPr bwMode="auto">
          <a:xfrm>
            <a:off x="357188" y="857250"/>
            <a:ext cx="8215312" cy="542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Rot="1" noChangeArrowheads="1"/>
          </p:cNvSpPr>
          <p:nvPr>
            <p:ph type="title"/>
          </p:nvPr>
        </p:nvSpPr>
        <p:spPr>
          <a:xfrm>
            <a:off x="457200" y="274638"/>
            <a:ext cx="8229600" cy="346050"/>
          </a:xfrm>
        </p:spPr>
        <p:txBody>
          <a:bodyPr/>
          <a:lstStyle/>
          <a:p>
            <a:pPr eaLnBrk="1" hangingPunct="1"/>
            <a:r>
              <a:rPr lang="sr-Latn-CS" altLang="sr-Latn-RS" sz="2800" b="1" dirty="0">
                <a:latin typeface="Times New Roman" panose="02020603050405020304" pitchFamily="18" charset="0"/>
              </a:rPr>
              <a:t>OS LACRIMALE</a:t>
            </a:r>
            <a:r>
              <a:rPr lang="en-GB" altLang="sr-Latn-RS" sz="2800" b="1" dirty="0">
                <a:latin typeface="Times New Roman" panose="02020603050405020304" pitchFamily="18" charset="0"/>
              </a:rPr>
              <a:t> – LACRIMAL BONE</a:t>
            </a:r>
            <a:endParaRPr lang="en-US" altLang="sr-Latn-RS" sz="2800" b="1" dirty="0">
              <a:latin typeface="Times New Roman" panose="02020603050405020304" pitchFamily="18" charset="0"/>
            </a:endParaRPr>
          </a:p>
        </p:txBody>
      </p:sp>
      <p:sp>
        <p:nvSpPr>
          <p:cNvPr id="61443" name="Rectangle 3"/>
          <p:cNvSpPr>
            <a:spLocks noGrp="1" noChangeArrowheads="1"/>
          </p:cNvSpPr>
          <p:nvPr>
            <p:ph sz="half" idx="1"/>
          </p:nvPr>
        </p:nvSpPr>
        <p:spPr>
          <a:xfrm>
            <a:off x="0" y="1423697"/>
            <a:ext cx="6012160" cy="4392110"/>
          </a:xfrm>
        </p:spPr>
        <p:txBody>
          <a:bodyPr/>
          <a:lstStyle/>
          <a:p>
            <a:pPr algn="l"/>
            <a:r>
              <a:rPr lang="en-GB" altLang="sr-Latn-RS" sz="2200" b="1" dirty="0">
                <a:latin typeface="Times New Roman" panose="02020603050405020304" pitchFamily="18" charset="0"/>
              </a:rPr>
              <a:t>Lateral surface (Orbital surface)</a:t>
            </a:r>
            <a:r>
              <a:rPr lang="sr-Latn-CS"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forms the part of medial wall of </a:t>
            </a:r>
            <a:r>
              <a:rPr lang="en-GB" altLang="sr-Latn-RS" sz="2000" dirty="0" err="1">
                <a:latin typeface="Times New Roman" panose="02020603050405020304" pitchFamily="18" charset="0"/>
              </a:rPr>
              <a:t>orbita</a:t>
            </a:r>
            <a:r>
              <a:rPr lang="en-GB"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sz="2000" b="0" i="0" dirty="0">
                <a:effectLst/>
                <a:latin typeface="Times New Roman" panose="02020603050405020304" pitchFamily="18" charset="0"/>
                <a:cs typeface="Times New Roman" panose="02020603050405020304" pitchFamily="18" charset="0"/>
              </a:rPr>
              <a:t>has a vertical ridge - </a:t>
            </a:r>
            <a:r>
              <a:rPr lang="en-GB" sz="2000" b="0" i="0" u="sng" dirty="0">
                <a:effectLst/>
                <a:latin typeface="Times New Roman" panose="02020603050405020304" pitchFamily="18" charset="0"/>
                <a:cs typeface="Times New Roman" panose="02020603050405020304" pitchFamily="18" charset="0"/>
              </a:rPr>
              <a:t>posterior lacrimal crest </a:t>
            </a:r>
            <a:br>
              <a:rPr lang="en-GB" sz="2000" b="0" i="0" u="sng"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a:t>
            </a:r>
            <a:r>
              <a:rPr lang="en-GB" sz="2000" b="0" i="0" u="sng" dirty="0">
                <a:effectLst/>
                <a:latin typeface="Times New Roman" panose="02020603050405020304" pitchFamily="18" charset="0"/>
                <a:cs typeface="Times New Roman" panose="02020603050405020304" pitchFamily="18" charset="0"/>
              </a:rPr>
              <a:t>(</a:t>
            </a:r>
            <a:r>
              <a:rPr lang="sr-Latn-CS" altLang="sr-Latn-RS" sz="2000" u="sng" dirty="0" err="1">
                <a:latin typeface="Times New Roman" panose="02020603050405020304" pitchFamily="18" charset="0"/>
              </a:rPr>
              <a:t>crista</a:t>
            </a:r>
            <a:r>
              <a:rPr lang="sr-Latn-CS" altLang="sr-Latn-RS" sz="2000" u="sng" dirty="0">
                <a:latin typeface="Times New Roman" panose="02020603050405020304" pitchFamily="18" charset="0"/>
              </a:rPr>
              <a:t> </a:t>
            </a:r>
            <a:r>
              <a:rPr lang="sr-Latn-CS" altLang="sr-Latn-RS" sz="2000" u="sng" dirty="0" err="1">
                <a:latin typeface="Times New Roman" panose="02020603050405020304" pitchFamily="18" charset="0"/>
              </a:rPr>
              <a:t>lacrimalis</a:t>
            </a:r>
            <a:r>
              <a:rPr lang="sr-Latn-CS" altLang="sr-Latn-RS" sz="2000" u="sng" dirty="0">
                <a:latin typeface="Times New Roman" panose="02020603050405020304" pitchFamily="18" charset="0"/>
              </a:rPr>
              <a:t> </a:t>
            </a:r>
            <a:r>
              <a:rPr lang="en-GB" altLang="sr-Latn-RS" sz="2000" u="sng" dirty="0" err="1">
                <a:latin typeface="Times New Roman" panose="02020603050405020304" pitchFamily="18" charset="0"/>
              </a:rPr>
              <a:t>pos</a:t>
            </a:r>
            <a:r>
              <a:rPr lang="sr-Latn-CS" altLang="sr-Latn-RS" sz="2000" u="sng" dirty="0" err="1">
                <a:latin typeface="Times New Roman" panose="02020603050405020304" pitchFamily="18" charset="0"/>
              </a:rPr>
              <a:t>terior</a:t>
            </a:r>
            <a:r>
              <a:rPr lang="en-GB" altLang="sr-Latn-RS" sz="2000" u="sng" dirty="0">
                <a:latin typeface="Times New Roman" panose="02020603050405020304" pitchFamily="18" charset="0"/>
              </a:rPr>
              <a:t>)</a:t>
            </a:r>
            <a:r>
              <a:rPr lang="en-GB" sz="2000" b="0" i="0" u="sng" dirty="0">
                <a:effectLst/>
                <a:latin typeface="Times New Roman" panose="02020603050405020304" pitchFamily="18" charset="0"/>
                <a:cs typeface="Times New Roman" panose="02020603050405020304" pitchFamily="18" charset="0"/>
              </a:rPr>
              <a:t>.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 anteriorly it forms the </a:t>
            </a:r>
            <a:r>
              <a:rPr lang="en-GB" sz="2000" b="0" i="0" u="sng" dirty="0">
                <a:effectLst/>
                <a:latin typeface="Times New Roman" panose="02020603050405020304" pitchFamily="18" charset="0"/>
                <a:cs typeface="Times New Roman" panose="02020603050405020304" pitchFamily="18" charset="0"/>
              </a:rPr>
              <a:t>lacrimal groove </a:t>
            </a:r>
            <a:br>
              <a:rPr lang="en-GB" sz="2000" b="0" i="0" u="sng"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a:t>
            </a:r>
            <a:r>
              <a:rPr lang="en-GB" sz="2000" b="0" i="0" u="sng" dirty="0">
                <a:effectLst/>
                <a:latin typeface="Times New Roman" panose="02020603050405020304" pitchFamily="18" charset="0"/>
                <a:cs typeface="Times New Roman" panose="02020603050405020304" pitchFamily="18" charset="0"/>
              </a:rPr>
              <a:t>(sulcus </a:t>
            </a:r>
            <a:r>
              <a:rPr lang="en-GB" sz="2000" b="0" i="0" u="sng" dirty="0" err="1">
                <a:effectLst/>
                <a:latin typeface="Times New Roman" panose="02020603050405020304" pitchFamily="18" charset="0"/>
                <a:cs typeface="Times New Roman" panose="02020603050405020304" pitchFamily="18" charset="0"/>
              </a:rPr>
              <a:t>lacrimalis</a:t>
            </a:r>
            <a:r>
              <a:rPr lang="en-GB" sz="2000" b="0" i="0" u="sng" dirty="0">
                <a:effectLst/>
                <a:latin typeface="Times New Roman" panose="02020603050405020304" pitchFamily="18" charset="0"/>
                <a:cs typeface="Times New Roman" panose="02020603050405020304" pitchFamily="18" charset="0"/>
              </a:rPr>
              <a:t>) </a:t>
            </a:r>
            <a:r>
              <a:rPr lang="en-GB" sz="2000" b="0" i="0" dirty="0">
                <a:effectLst/>
                <a:latin typeface="Times New Roman" panose="02020603050405020304" pitchFamily="18" charset="0"/>
                <a:cs typeface="Times New Roman" panose="02020603050405020304" pitchFamily="18" charset="0"/>
              </a:rPr>
              <a:t>together with</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the frontal process of maxilla.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In the upper part of this groove, there is </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depression named </a:t>
            </a:r>
            <a:r>
              <a:rPr lang="sr-Latn-CS" altLang="sr-Latn-RS" sz="2000" dirty="0" err="1">
                <a:latin typeface="Times New Roman" panose="02020603050405020304" pitchFamily="18" charset="0"/>
              </a:rPr>
              <a:t>fossa</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sacci</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lacrimalis</a:t>
            </a:r>
            <a:r>
              <a:rPr lang="en-GB"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where the lacrimal sac (</a:t>
            </a:r>
            <a:r>
              <a:rPr lang="en-GB" altLang="sr-Latn-RS" sz="2000" dirty="0" err="1">
                <a:latin typeface="Times New Roman" panose="02020603050405020304" pitchFamily="18" charset="0"/>
              </a:rPr>
              <a:t>saccus</a:t>
            </a:r>
            <a:r>
              <a:rPr lang="en-GB" altLang="sr-Latn-RS" sz="2000" dirty="0">
                <a:latin typeface="Times New Roman" panose="02020603050405020304" pitchFamily="18" charset="0"/>
              </a:rPr>
              <a:t> </a:t>
            </a:r>
            <a:r>
              <a:rPr lang="en-GB" altLang="sr-Latn-RS" sz="2000" dirty="0" err="1">
                <a:latin typeface="Times New Roman" panose="02020603050405020304" pitchFamily="18" charset="0"/>
              </a:rPr>
              <a:t>lacrimalis</a:t>
            </a:r>
            <a:r>
              <a:rPr lang="en-GB"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is located.</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sz="2000" b="0" i="0" dirty="0">
                <a:effectLst/>
                <a:latin typeface="Times New Roman" panose="02020603050405020304" pitchFamily="18" charset="0"/>
                <a:cs typeface="Times New Roman" panose="02020603050405020304" pitchFamily="18" charset="0"/>
              </a:rPr>
              <a:t>The part of this smooth surface that is immediately</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behind the posterior lacrimal crest is the place of</a:t>
            </a:r>
            <a:br>
              <a:rPr lang="en-GB" sz="2000" b="0" i="0" dirty="0">
                <a:effectLst/>
                <a:latin typeface="Times New Roman" panose="02020603050405020304" pitchFamily="18" charset="0"/>
                <a:cs typeface="Times New Roman" panose="02020603050405020304" pitchFamily="18" charset="0"/>
              </a:rPr>
            </a:br>
            <a:r>
              <a:rPr lang="en-GB" sz="2000" b="0" i="0" dirty="0">
                <a:effectLst/>
                <a:latin typeface="Times New Roman" panose="02020603050405020304" pitchFamily="18" charset="0"/>
                <a:cs typeface="Times New Roman" panose="02020603050405020304" pitchFamily="18" charset="0"/>
              </a:rPr>
              <a:t>   origin of the orbicularis oculi muscle. </a:t>
            </a:r>
            <a:endParaRPr lang="sr-Latn-CS" altLang="sr-Latn-RS" sz="2000" dirty="0">
              <a:latin typeface="Times New Roman" panose="02020603050405020304" pitchFamily="18" charset="0"/>
            </a:endParaRPr>
          </a:p>
        </p:txBody>
      </p:sp>
      <p:pic>
        <p:nvPicPr>
          <p:cNvPr id="61444" name="Picture 4" descr="C:\Users\STOJADINOVIC\Desktop\unnamed.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15000" y="1042193"/>
            <a:ext cx="3298825" cy="2820988"/>
          </a:xfrm>
          <a:noFill/>
        </p:spPr>
      </p:pic>
      <p:sp>
        <p:nvSpPr>
          <p:cNvPr id="3" name="TextBox 2">
            <a:extLst>
              <a:ext uri="{FF2B5EF4-FFF2-40B4-BE49-F238E27FC236}">
                <a16:creationId xmlns:a16="http://schemas.microsoft.com/office/drawing/2014/main" id="{647C79BD-7A90-31E3-2528-35933F6BCE44}"/>
              </a:ext>
            </a:extLst>
          </p:cNvPr>
          <p:cNvSpPr txBox="1"/>
          <p:nvPr/>
        </p:nvSpPr>
        <p:spPr>
          <a:xfrm>
            <a:off x="1" y="777366"/>
            <a:ext cx="9013824" cy="646331"/>
          </a:xfrm>
          <a:prstGeom prst="rect">
            <a:avLst/>
          </a:prstGeom>
          <a:noFill/>
        </p:spPr>
        <p:txBody>
          <a:bodyPr wrap="square">
            <a:spAutoFit/>
          </a:bodyPr>
          <a:lstStyle/>
          <a:p>
            <a:r>
              <a:rPr lang="en-GB" b="0" i="0" dirty="0">
                <a:effectLst/>
                <a:cs typeface="Times New Roman" panose="02020603050405020304" pitchFamily="18" charset="0"/>
              </a:rPr>
              <a:t>* The lacrimal bone is both the smallest and the most fragile bone of the face. </a:t>
            </a:r>
            <a:br>
              <a:rPr lang="en-GB" b="0" i="0" dirty="0">
                <a:effectLst/>
                <a:cs typeface="Times New Roman" panose="02020603050405020304" pitchFamily="18" charset="0"/>
              </a:rPr>
            </a:br>
            <a:r>
              <a:rPr lang="en-GB" b="0" i="0" dirty="0">
                <a:effectLst/>
                <a:cs typeface="Times New Roman" panose="02020603050405020304" pitchFamily="18" charset="0"/>
              </a:rPr>
              <a:t>* Anatomically, we can observe its 2</a:t>
            </a:r>
            <a:r>
              <a:rPr lang="en-GB" dirty="0">
                <a:cs typeface="Times New Roman" panose="02020603050405020304" pitchFamily="18" charset="0"/>
              </a:rPr>
              <a:t> surfaces and </a:t>
            </a:r>
            <a:r>
              <a:rPr lang="en-GB" b="0" i="0" dirty="0">
                <a:effectLst/>
                <a:cs typeface="Times New Roman" panose="02020603050405020304" pitchFamily="18" charset="0"/>
              </a:rPr>
              <a:t>4 borders</a:t>
            </a:r>
            <a:endParaRPr lang="en-GB" dirty="0">
              <a:cs typeface="Times New Roman" panose="02020603050405020304" pitchFamily="18" charset="0"/>
            </a:endParaRPr>
          </a:p>
        </p:txBody>
      </p:sp>
      <p:sp>
        <p:nvSpPr>
          <p:cNvPr id="5" name="TextBox 4">
            <a:extLst>
              <a:ext uri="{FF2B5EF4-FFF2-40B4-BE49-F238E27FC236}">
                <a16:creationId xmlns:a16="http://schemas.microsoft.com/office/drawing/2014/main" id="{BC9D5283-DA43-24A7-6F1C-A4A530FEC920}"/>
              </a:ext>
            </a:extLst>
          </p:cNvPr>
          <p:cNvSpPr txBox="1"/>
          <p:nvPr/>
        </p:nvSpPr>
        <p:spPr>
          <a:xfrm>
            <a:off x="323528" y="5689479"/>
            <a:ext cx="8690297" cy="1015663"/>
          </a:xfrm>
          <a:prstGeom prst="rect">
            <a:avLst/>
          </a:prstGeom>
          <a:noFill/>
        </p:spPr>
        <p:txBody>
          <a:bodyPr wrap="square">
            <a:spAutoFit/>
          </a:bodyPr>
          <a:lstStyle/>
          <a:p>
            <a:r>
              <a:rPr lang="en-GB" sz="2000" b="0" i="0" dirty="0">
                <a:effectLst/>
                <a:cs typeface="Times New Roman" panose="02020603050405020304" pitchFamily="18" charset="0"/>
              </a:rPr>
              <a:t>- This portion of the lateral surface also extends in the shape of a hook called</a:t>
            </a:r>
            <a:br>
              <a:rPr lang="en-GB" sz="2000" b="0" i="0" dirty="0">
                <a:effectLst/>
                <a:cs typeface="Times New Roman" panose="02020603050405020304" pitchFamily="18" charset="0"/>
              </a:rPr>
            </a:br>
            <a:r>
              <a:rPr lang="en-GB" sz="2000" b="0" i="0" dirty="0">
                <a:effectLst/>
                <a:cs typeface="Times New Roman" panose="02020603050405020304" pitchFamily="18" charset="0"/>
              </a:rPr>
              <a:t>   the lacrimal hamulus and it articulates with the lacrimal tubercle of the maxilla. </a:t>
            </a:r>
            <a:br>
              <a:rPr lang="en-GB" sz="2000" b="0" i="0" dirty="0">
                <a:effectLst/>
                <a:cs typeface="Times New Roman" panose="02020603050405020304" pitchFamily="18" charset="0"/>
              </a:rPr>
            </a:br>
            <a:r>
              <a:rPr lang="en-GB" sz="2000" b="0" i="0" dirty="0">
                <a:effectLst/>
                <a:cs typeface="Times New Roman" panose="02020603050405020304" pitchFamily="18" charset="0"/>
              </a:rPr>
              <a:t>   In this way, the lacrimal bone and the maxilla enclose the lacrimal canaliculus.</a:t>
            </a:r>
            <a:endParaRPr lang="en-GB" sz="2000" dirty="0">
              <a:cs typeface="Times New Roman" panose="02020603050405020304" pitchFamily="18"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l="7994" t="-639" r="37537" b="37746"/>
          <a:stretch>
            <a:fillRect/>
          </a:stretch>
        </p:blipFill>
        <p:spPr bwMode="auto">
          <a:xfrm>
            <a:off x="684213" y="0"/>
            <a:ext cx="7931150" cy="687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l="7936" r="37468" b="38194"/>
          <a:stretch>
            <a:fillRect/>
          </a:stretch>
        </p:blipFill>
        <p:spPr bwMode="auto">
          <a:xfrm>
            <a:off x="468313" y="0"/>
            <a:ext cx="7881937" cy="678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BED6A7-1C2B-466C-276F-D039B226D783}"/>
            </a:ext>
          </a:extLst>
        </p:cNvPr>
        <p:cNvGrpSpPr/>
        <p:nvPr/>
      </p:nvGrpSpPr>
      <p:grpSpPr>
        <a:xfrm>
          <a:off x="0" y="0"/>
          <a:ext cx="0" cy="0"/>
          <a:chOff x="0" y="0"/>
          <a:chExt cx="0" cy="0"/>
        </a:xfrm>
      </p:grpSpPr>
      <p:sp>
        <p:nvSpPr>
          <p:cNvPr id="61442" name="Rectangle 2">
            <a:extLst>
              <a:ext uri="{FF2B5EF4-FFF2-40B4-BE49-F238E27FC236}">
                <a16:creationId xmlns:a16="http://schemas.microsoft.com/office/drawing/2014/main" id="{3DB01D23-F7A1-325C-25FC-A28938E87DE7}"/>
              </a:ext>
            </a:extLst>
          </p:cNvPr>
          <p:cNvSpPr>
            <a:spLocks noGrp="1" noRot="1" noChangeArrowheads="1"/>
          </p:cNvSpPr>
          <p:nvPr>
            <p:ph type="title"/>
          </p:nvPr>
        </p:nvSpPr>
        <p:spPr>
          <a:xfrm>
            <a:off x="457200" y="274638"/>
            <a:ext cx="8229600" cy="346050"/>
          </a:xfrm>
        </p:spPr>
        <p:txBody>
          <a:bodyPr/>
          <a:lstStyle/>
          <a:p>
            <a:pPr eaLnBrk="1" hangingPunct="1"/>
            <a:r>
              <a:rPr lang="sr-Latn-CS" altLang="sr-Latn-RS" sz="2800" b="1" dirty="0">
                <a:latin typeface="Times New Roman" panose="02020603050405020304" pitchFamily="18" charset="0"/>
              </a:rPr>
              <a:t>OS LACRIMALE</a:t>
            </a:r>
            <a:r>
              <a:rPr lang="en-GB" altLang="sr-Latn-RS" sz="2800" b="1" dirty="0">
                <a:latin typeface="Times New Roman" panose="02020603050405020304" pitchFamily="18" charset="0"/>
              </a:rPr>
              <a:t> – LACRIMAL BONE</a:t>
            </a:r>
            <a:endParaRPr lang="en-US" altLang="sr-Latn-RS" sz="2800" b="1" dirty="0">
              <a:latin typeface="Times New Roman" panose="02020603050405020304" pitchFamily="18" charset="0"/>
            </a:endParaRPr>
          </a:p>
        </p:txBody>
      </p:sp>
      <p:sp>
        <p:nvSpPr>
          <p:cNvPr id="61443" name="Rectangle 3">
            <a:extLst>
              <a:ext uri="{FF2B5EF4-FFF2-40B4-BE49-F238E27FC236}">
                <a16:creationId xmlns:a16="http://schemas.microsoft.com/office/drawing/2014/main" id="{834CE8E4-462F-CE04-8D30-F6C96EF03D8A}"/>
              </a:ext>
            </a:extLst>
          </p:cNvPr>
          <p:cNvSpPr>
            <a:spLocks noGrp="1" noChangeArrowheads="1"/>
          </p:cNvSpPr>
          <p:nvPr>
            <p:ph sz="half" idx="1"/>
          </p:nvPr>
        </p:nvSpPr>
        <p:spPr>
          <a:xfrm>
            <a:off x="0" y="1371266"/>
            <a:ext cx="6012160" cy="3686708"/>
          </a:xfrm>
        </p:spPr>
        <p:txBody>
          <a:bodyPr/>
          <a:lstStyle/>
          <a:p>
            <a:pPr marL="0" indent="0" algn="l">
              <a:buNone/>
            </a:pPr>
            <a:endParaRPr lang="sr-Latn-CS" altLang="sr-Latn-RS" sz="2000" dirty="0">
              <a:latin typeface="Times New Roman" panose="02020603050405020304" pitchFamily="18" charset="0"/>
            </a:endParaRPr>
          </a:p>
          <a:p>
            <a:pPr eaLnBrk="1" hangingPunct="1"/>
            <a:r>
              <a:rPr lang="en-GB" altLang="sr-Latn-RS" sz="2000" b="1" dirty="0">
                <a:latin typeface="Times New Roman" panose="02020603050405020304" pitchFamily="18" charset="0"/>
              </a:rPr>
              <a:t>Medial surface (Nasal surface)</a:t>
            </a:r>
            <a:r>
              <a:rPr lang="sr-Latn-CS"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forms the part of lateral wall of nasal cavity</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altLang="sr-Latn-RS" sz="2000" dirty="0">
                <a:solidFill>
                  <a:srgbClr val="495354"/>
                </a:solidFill>
                <a:latin typeface="Times New Roman" panose="02020603050405020304" pitchFamily="18" charset="0"/>
                <a:cs typeface="Times New Roman" panose="02020603050405020304" pitchFamily="18" charset="0"/>
              </a:rPr>
              <a:t>t</a:t>
            </a:r>
            <a:r>
              <a:rPr lang="en-GB" sz="2000" b="0" i="0" dirty="0">
                <a:solidFill>
                  <a:srgbClr val="495354"/>
                </a:solidFill>
                <a:effectLst/>
                <a:latin typeface="Times New Roman" panose="02020603050405020304" pitchFamily="18" charset="0"/>
                <a:cs typeface="Times New Roman" panose="02020603050405020304" pitchFamily="18" charset="0"/>
              </a:rPr>
              <a:t>here is notable longitudinal furrow on this surface,</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which corresponds to the posterior lacrimal crest of</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the orbital surface.</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a:t>
            </a:r>
            <a:r>
              <a:rPr lang="en-GB" sz="2000" b="0" i="0" u="sng" dirty="0">
                <a:solidFill>
                  <a:srgbClr val="495354"/>
                </a:solidFill>
                <a:effectLst/>
                <a:latin typeface="Times New Roman" panose="02020603050405020304" pitchFamily="18" charset="0"/>
                <a:cs typeface="Times New Roman" panose="02020603050405020304" pitchFamily="18" charset="0"/>
              </a:rPr>
              <a:t>anterior to </a:t>
            </a:r>
            <a:r>
              <a:rPr lang="en-GB" sz="2000" b="0" i="0" dirty="0">
                <a:solidFill>
                  <a:srgbClr val="495354"/>
                </a:solidFill>
                <a:effectLst/>
                <a:latin typeface="Times New Roman" panose="02020603050405020304" pitchFamily="18" charset="0"/>
                <a:cs typeface="Times New Roman" panose="02020603050405020304" pitchFamily="18" charset="0"/>
              </a:rPr>
              <a:t>the furrow is a portion of the bone that</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forms part of the middle nasal meatus, whereas the</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part located </a:t>
            </a:r>
            <a:r>
              <a:rPr lang="en-GB" sz="2000" b="0" i="0" u="sng" dirty="0">
                <a:solidFill>
                  <a:srgbClr val="495354"/>
                </a:solidFill>
                <a:effectLst/>
                <a:latin typeface="Times New Roman" panose="02020603050405020304" pitchFamily="18" charset="0"/>
                <a:cs typeface="Times New Roman" panose="02020603050405020304" pitchFamily="18" charset="0"/>
              </a:rPr>
              <a:t>posteriorly to </a:t>
            </a:r>
            <a:r>
              <a:rPr lang="en-GB" sz="2000" b="0" i="0" dirty="0">
                <a:solidFill>
                  <a:srgbClr val="495354"/>
                </a:solidFill>
                <a:effectLst/>
                <a:latin typeface="Times New Roman" panose="02020603050405020304" pitchFamily="18" charset="0"/>
                <a:cs typeface="Times New Roman" panose="02020603050405020304" pitchFamily="18" charset="0"/>
              </a:rPr>
              <a:t>the furrow articulates with</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the ethmoid bone, and in this way encloses some</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ethmoidal air cells.</a:t>
            </a:r>
          </a:p>
          <a:p>
            <a:pPr eaLnBrk="1" hangingPunct="1"/>
            <a:endParaRPr lang="en-GB" sz="2000" b="0" i="0" dirty="0">
              <a:solidFill>
                <a:srgbClr val="495354"/>
              </a:solidFill>
              <a:effectLst/>
              <a:latin typeface="Times New Roman" panose="02020603050405020304" pitchFamily="18" charset="0"/>
              <a:cs typeface="Times New Roman" panose="02020603050405020304" pitchFamily="18" charset="0"/>
            </a:endParaRPr>
          </a:p>
        </p:txBody>
      </p:sp>
      <p:pic>
        <p:nvPicPr>
          <p:cNvPr id="61444" name="Picture 4" descr="C:\Users\STOJADINOVIC\Desktop\unnamed.jpg">
            <a:extLst>
              <a:ext uri="{FF2B5EF4-FFF2-40B4-BE49-F238E27FC236}">
                <a16:creationId xmlns:a16="http://schemas.microsoft.com/office/drawing/2014/main" id="{306C3A52-C42B-2E96-201E-9B69996D999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796136" y="680020"/>
            <a:ext cx="3214620" cy="2748980"/>
          </a:xfrm>
          <a:noFill/>
        </p:spPr>
      </p:pic>
      <p:pic>
        <p:nvPicPr>
          <p:cNvPr id="2050" name="Picture 2" descr="Lacrimal bone (Os lacrimale); Image: Yousun Koh">
            <a:extLst>
              <a:ext uri="{FF2B5EF4-FFF2-40B4-BE49-F238E27FC236}">
                <a16:creationId xmlns:a16="http://schemas.microsoft.com/office/drawing/2014/main" id="{F416EDB5-C7E3-466C-3442-7204C0C45C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3643380"/>
            <a:ext cx="3214620" cy="3214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5392174"/>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A19421-1F74-FF68-A17B-9C993D0709C9}"/>
            </a:ext>
          </a:extLst>
        </p:cNvPr>
        <p:cNvGrpSpPr/>
        <p:nvPr/>
      </p:nvGrpSpPr>
      <p:grpSpPr>
        <a:xfrm>
          <a:off x="0" y="0"/>
          <a:ext cx="0" cy="0"/>
          <a:chOff x="0" y="0"/>
          <a:chExt cx="0" cy="0"/>
        </a:xfrm>
      </p:grpSpPr>
      <p:sp>
        <p:nvSpPr>
          <p:cNvPr id="61442" name="Rectangle 2">
            <a:extLst>
              <a:ext uri="{FF2B5EF4-FFF2-40B4-BE49-F238E27FC236}">
                <a16:creationId xmlns:a16="http://schemas.microsoft.com/office/drawing/2014/main" id="{7018AAA8-35E8-849A-C197-B08133E05F0A}"/>
              </a:ext>
            </a:extLst>
          </p:cNvPr>
          <p:cNvSpPr>
            <a:spLocks noGrp="1" noRot="1" noChangeArrowheads="1"/>
          </p:cNvSpPr>
          <p:nvPr>
            <p:ph type="title"/>
          </p:nvPr>
        </p:nvSpPr>
        <p:spPr>
          <a:xfrm>
            <a:off x="457200" y="274638"/>
            <a:ext cx="8229600" cy="346050"/>
          </a:xfrm>
        </p:spPr>
        <p:txBody>
          <a:bodyPr/>
          <a:lstStyle/>
          <a:p>
            <a:pPr eaLnBrk="1" hangingPunct="1"/>
            <a:r>
              <a:rPr lang="sr-Latn-CS" altLang="sr-Latn-RS" sz="2800" b="1" dirty="0">
                <a:latin typeface="Times New Roman" panose="02020603050405020304" pitchFamily="18" charset="0"/>
              </a:rPr>
              <a:t>OS LACRIMALE</a:t>
            </a:r>
            <a:r>
              <a:rPr lang="en-GB" altLang="sr-Latn-RS" sz="2800" b="1" dirty="0">
                <a:latin typeface="Times New Roman" panose="02020603050405020304" pitchFamily="18" charset="0"/>
              </a:rPr>
              <a:t> – LACRIMAL BONE</a:t>
            </a:r>
            <a:endParaRPr lang="en-US" altLang="sr-Latn-RS" sz="2800" b="1" dirty="0">
              <a:latin typeface="Times New Roman" panose="02020603050405020304" pitchFamily="18" charset="0"/>
            </a:endParaRPr>
          </a:p>
        </p:txBody>
      </p:sp>
      <p:sp>
        <p:nvSpPr>
          <p:cNvPr id="61443" name="Rectangle 3">
            <a:extLst>
              <a:ext uri="{FF2B5EF4-FFF2-40B4-BE49-F238E27FC236}">
                <a16:creationId xmlns:a16="http://schemas.microsoft.com/office/drawing/2014/main" id="{33D1A777-A8B1-AFE6-C275-99463451EBAD}"/>
              </a:ext>
            </a:extLst>
          </p:cNvPr>
          <p:cNvSpPr>
            <a:spLocks noGrp="1" noChangeArrowheads="1"/>
          </p:cNvSpPr>
          <p:nvPr>
            <p:ph sz="half" idx="1"/>
          </p:nvPr>
        </p:nvSpPr>
        <p:spPr>
          <a:xfrm>
            <a:off x="-8995" y="822412"/>
            <a:ext cx="6012160" cy="6035588"/>
          </a:xfrm>
        </p:spPr>
        <p:txBody>
          <a:bodyPr/>
          <a:lstStyle/>
          <a:p>
            <a:pPr algn="l"/>
            <a:r>
              <a:rPr lang="en-GB" sz="2000" b="0" i="0" dirty="0">
                <a:solidFill>
                  <a:srgbClr val="495354"/>
                </a:solidFill>
                <a:effectLst/>
                <a:latin typeface="Times New Roman" panose="02020603050405020304" pitchFamily="18" charset="0"/>
                <a:cs typeface="Times New Roman" panose="02020603050405020304" pitchFamily="18" charset="0"/>
              </a:rPr>
              <a:t>The </a:t>
            </a:r>
            <a:r>
              <a:rPr lang="en-GB" sz="2000" b="1" i="0" dirty="0">
                <a:solidFill>
                  <a:srgbClr val="495354"/>
                </a:solidFill>
                <a:effectLst/>
                <a:latin typeface="Times New Roman" panose="02020603050405020304" pitchFamily="18" charset="0"/>
                <a:cs typeface="Times New Roman" panose="02020603050405020304" pitchFamily="18" charset="0"/>
              </a:rPr>
              <a:t>anterior border </a:t>
            </a:r>
            <a:r>
              <a:rPr lang="en-GB" sz="2000" b="0" i="0" dirty="0">
                <a:solidFill>
                  <a:srgbClr val="495354"/>
                </a:solidFill>
                <a:effectLst/>
                <a:latin typeface="Times New Roman" panose="02020603050405020304" pitchFamily="18" charset="0"/>
                <a:cs typeface="Times New Roman" panose="02020603050405020304" pitchFamily="18" charset="0"/>
              </a:rPr>
              <a:t>of the lacrimal bone articulates with the frontal process of the maxilla</a:t>
            </a:r>
          </a:p>
          <a:p>
            <a:pPr algn="l"/>
            <a:r>
              <a:rPr lang="en-GB" sz="2000" b="0" i="0" dirty="0">
                <a:solidFill>
                  <a:srgbClr val="495354"/>
                </a:solidFill>
                <a:effectLst/>
                <a:latin typeface="Times New Roman" panose="02020603050405020304" pitchFamily="18" charset="0"/>
                <a:cs typeface="Times New Roman" panose="02020603050405020304" pitchFamily="18" charset="0"/>
              </a:rPr>
              <a:t>The </a:t>
            </a:r>
            <a:r>
              <a:rPr lang="en-GB" sz="2000" b="1" i="0" dirty="0">
                <a:solidFill>
                  <a:srgbClr val="495354"/>
                </a:solidFill>
                <a:effectLst/>
                <a:latin typeface="Times New Roman" panose="02020603050405020304" pitchFamily="18" charset="0"/>
                <a:cs typeface="Times New Roman" panose="02020603050405020304" pitchFamily="18" charset="0"/>
              </a:rPr>
              <a:t>posterior border </a:t>
            </a:r>
            <a:r>
              <a:rPr lang="en-GB" sz="2000" b="0" i="0" dirty="0">
                <a:solidFill>
                  <a:srgbClr val="495354"/>
                </a:solidFill>
                <a:effectLst/>
                <a:latin typeface="Times New Roman" panose="02020603050405020304" pitchFamily="18" charset="0"/>
                <a:cs typeface="Times New Roman" panose="02020603050405020304" pitchFamily="18" charset="0"/>
              </a:rPr>
              <a:t>articulates with the orbital lamina of the ethmoid bone.</a:t>
            </a:r>
          </a:p>
          <a:p>
            <a:pPr algn="l"/>
            <a:r>
              <a:rPr lang="en-GB" sz="2000" b="0" i="0" dirty="0">
                <a:solidFill>
                  <a:srgbClr val="495354"/>
                </a:solidFill>
                <a:effectLst/>
                <a:latin typeface="Times New Roman" panose="02020603050405020304" pitchFamily="18" charset="0"/>
                <a:cs typeface="Times New Roman" panose="02020603050405020304" pitchFamily="18" charset="0"/>
              </a:rPr>
              <a:t>The </a:t>
            </a:r>
            <a:r>
              <a:rPr lang="en-GB" sz="2000" b="1" i="0" dirty="0">
                <a:solidFill>
                  <a:srgbClr val="495354"/>
                </a:solidFill>
                <a:effectLst/>
                <a:latin typeface="Times New Roman" panose="02020603050405020304" pitchFamily="18" charset="0"/>
                <a:cs typeface="Times New Roman" panose="02020603050405020304" pitchFamily="18" charset="0"/>
              </a:rPr>
              <a:t>superior border </a:t>
            </a:r>
            <a:r>
              <a:rPr lang="en-GB" sz="2000" b="0" i="0" dirty="0">
                <a:solidFill>
                  <a:srgbClr val="495354"/>
                </a:solidFill>
                <a:effectLst/>
                <a:latin typeface="Times New Roman" panose="02020603050405020304" pitchFamily="18" charset="0"/>
                <a:cs typeface="Times New Roman" panose="02020603050405020304" pitchFamily="18" charset="0"/>
              </a:rPr>
              <a:t>articulates with the frontal bone, while the inferior border has complex relations since it is divided into two parts by the inferior edge of the posterior lacrimal crest. </a:t>
            </a:r>
          </a:p>
          <a:p>
            <a:pPr algn="l"/>
            <a:r>
              <a:rPr lang="en-GB" sz="2000" b="0" i="0" dirty="0">
                <a:solidFill>
                  <a:srgbClr val="495354"/>
                </a:solidFill>
                <a:effectLst/>
                <a:latin typeface="Times New Roman" panose="02020603050405020304" pitchFamily="18" charset="0"/>
                <a:cs typeface="Times New Roman" panose="02020603050405020304" pitchFamily="18" charset="0"/>
              </a:rPr>
              <a:t>The </a:t>
            </a:r>
            <a:r>
              <a:rPr lang="en-GB" sz="2000" b="1" i="0" dirty="0">
                <a:solidFill>
                  <a:srgbClr val="495354"/>
                </a:solidFill>
                <a:effectLst/>
                <a:latin typeface="Times New Roman" panose="02020603050405020304" pitchFamily="18" charset="0"/>
                <a:cs typeface="Times New Roman" panose="02020603050405020304" pitchFamily="18" charset="0"/>
              </a:rPr>
              <a:t>part of the inferior border </a:t>
            </a:r>
            <a:r>
              <a:rPr lang="en-GB" sz="2000" b="0" i="0" dirty="0">
                <a:solidFill>
                  <a:srgbClr val="495354"/>
                </a:solidFill>
                <a:effectLst/>
                <a:latin typeface="Times New Roman" panose="02020603050405020304" pitchFamily="18" charset="0"/>
                <a:cs typeface="Times New Roman" panose="02020603050405020304" pitchFamily="18" charset="0"/>
              </a:rPr>
              <a:t>that is placed posteriorly to the posterior lacrimal crest articulates with the orbital surface of the maxilla, </a:t>
            </a:r>
            <a:r>
              <a:rPr lang="en-GB" sz="2000" b="0" i="0" u="sng" dirty="0">
                <a:solidFill>
                  <a:srgbClr val="495354"/>
                </a:solidFill>
                <a:effectLst/>
                <a:latin typeface="Times New Roman" panose="02020603050405020304" pitchFamily="18" charset="0"/>
                <a:cs typeface="Times New Roman" panose="02020603050405020304" pitchFamily="18" charset="0"/>
              </a:rPr>
              <a:t>whereas the part located anteriorly extends downward</a:t>
            </a:r>
            <a:r>
              <a:rPr lang="en-GB" sz="2000" b="0" i="0" dirty="0">
                <a:solidFill>
                  <a:srgbClr val="495354"/>
                </a:solidFill>
                <a:effectLst/>
                <a:latin typeface="Times New Roman" panose="02020603050405020304" pitchFamily="18" charset="0"/>
                <a:cs typeface="Times New Roman" panose="02020603050405020304" pitchFamily="18" charset="0"/>
              </a:rPr>
              <a:t>. </a:t>
            </a:r>
            <a:r>
              <a:rPr lang="en-GB" sz="2000" b="0" i="0" u="sng" dirty="0">
                <a:solidFill>
                  <a:srgbClr val="495354"/>
                </a:solidFill>
                <a:effectLst/>
                <a:latin typeface="Times New Roman" panose="02020603050405020304" pitchFamily="18" charset="0"/>
                <a:cs typeface="Times New Roman" panose="02020603050405020304" pitchFamily="18" charset="0"/>
              </a:rPr>
              <a:t>This extension is called the descending process and it articulates with the lacrimal process of the inferior nasal concha, and in that way participates in enclosing the bony canal for the nasolacrimal duct,</a:t>
            </a:r>
            <a:br>
              <a:rPr lang="en-GB" sz="2000" b="0" i="0" u="sng" dirty="0">
                <a:solidFill>
                  <a:srgbClr val="495354"/>
                </a:solidFill>
                <a:effectLst/>
                <a:latin typeface="Times New Roman" panose="02020603050405020304" pitchFamily="18" charset="0"/>
                <a:cs typeface="Times New Roman" panose="02020603050405020304" pitchFamily="18" charset="0"/>
              </a:rPr>
            </a:br>
            <a:r>
              <a:rPr lang="en-GB" sz="2000" b="0" i="0" u="sng" dirty="0">
                <a:solidFill>
                  <a:srgbClr val="495354"/>
                </a:solidFill>
                <a:effectLst/>
                <a:latin typeface="Times New Roman" panose="02020603050405020304" pitchFamily="18" charset="0"/>
                <a:cs typeface="Times New Roman" panose="02020603050405020304" pitchFamily="18" charset="0"/>
              </a:rPr>
              <a:t>overlying the sulcus </a:t>
            </a:r>
            <a:r>
              <a:rPr lang="en-GB" sz="2000" b="0" i="0" u="sng" dirty="0" err="1">
                <a:solidFill>
                  <a:srgbClr val="495354"/>
                </a:solidFill>
                <a:effectLst/>
                <a:latin typeface="Times New Roman" panose="02020603050405020304" pitchFamily="18" charset="0"/>
                <a:cs typeface="Times New Roman" panose="02020603050405020304" pitchFamily="18" charset="0"/>
              </a:rPr>
              <a:t>lacrimalis</a:t>
            </a:r>
            <a:r>
              <a:rPr lang="en-GB" sz="2000" b="0" i="0" u="sng" dirty="0">
                <a:solidFill>
                  <a:srgbClr val="495354"/>
                </a:solidFill>
                <a:effectLst/>
                <a:latin typeface="Times New Roman" panose="02020603050405020304" pitchFamily="18" charset="0"/>
                <a:cs typeface="Times New Roman" panose="02020603050405020304" pitchFamily="18" charset="0"/>
              </a:rPr>
              <a:t> of nasal surface of maxilla</a:t>
            </a:r>
            <a:r>
              <a:rPr lang="en-GB" sz="2000" b="0" i="0" dirty="0">
                <a:solidFill>
                  <a:srgbClr val="495354"/>
                </a:solidFill>
                <a:effectLst/>
                <a:latin typeface="Times New Roman" panose="02020603050405020304" pitchFamily="18" charset="0"/>
                <a:cs typeface="Times New Roman" panose="02020603050405020304" pitchFamily="18" charset="0"/>
              </a:rPr>
              <a:t>.</a:t>
            </a:r>
          </a:p>
          <a:p>
            <a:pPr eaLnBrk="1" hangingPunct="1"/>
            <a:endParaRPr lang="en-GB" sz="2000" b="0" i="0" dirty="0">
              <a:solidFill>
                <a:srgbClr val="495354"/>
              </a:solidFill>
              <a:effectLst/>
              <a:latin typeface="Times New Roman" panose="02020603050405020304" pitchFamily="18" charset="0"/>
              <a:cs typeface="Times New Roman" panose="02020603050405020304" pitchFamily="18" charset="0"/>
            </a:endParaRPr>
          </a:p>
        </p:txBody>
      </p:sp>
      <p:pic>
        <p:nvPicPr>
          <p:cNvPr id="61444" name="Picture 4" descr="C:\Users\STOJADINOVIC\Desktop\unnamed.jpg">
            <a:extLst>
              <a:ext uri="{FF2B5EF4-FFF2-40B4-BE49-F238E27FC236}">
                <a16:creationId xmlns:a16="http://schemas.microsoft.com/office/drawing/2014/main" id="{CBA59610-335A-92E3-1B45-D8C83144347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926049" y="1124744"/>
            <a:ext cx="3214620" cy="2748980"/>
          </a:xfrm>
          <a:noFill/>
        </p:spPr>
      </p:pic>
      <p:pic>
        <p:nvPicPr>
          <p:cNvPr id="2" name="Picture 2">
            <a:extLst>
              <a:ext uri="{FF2B5EF4-FFF2-40B4-BE49-F238E27FC236}">
                <a16:creationId xmlns:a16="http://schemas.microsoft.com/office/drawing/2014/main" id="{2ECF5C3C-464B-51B7-12FF-0D82C29268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40" r="37685" b="37746"/>
          <a:stretch>
            <a:fillRect/>
          </a:stretch>
        </p:blipFill>
        <p:spPr bwMode="auto">
          <a:xfrm>
            <a:off x="5926049" y="4050290"/>
            <a:ext cx="3078463" cy="2631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7185249"/>
      </p:ext>
    </p:extLst>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l="7640" r="37685" b="37746"/>
          <a:stretch>
            <a:fillRect/>
          </a:stretch>
        </p:blipFill>
        <p:spPr bwMode="auto">
          <a:xfrm>
            <a:off x="468313" y="0"/>
            <a:ext cx="7964487" cy="680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9FCF52-5962-0B2F-58A5-0363D7186E53}"/>
            </a:ext>
          </a:extLst>
        </p:cNvPr>
        <p:cNvGrpSpPr/>
        <p:nvPr/>
      </p:nvGrpSpPr>
      <p:grpSpPr>
        <a:xfrm>
          <a:off x="0" y="0"/>
          <a:ext cx="0" cy="0"/>
          <a:chOff x="0" y="0"/>
          <a:chExt cx="0" cy="0"/>
        </a:xfrm>
      </p:grpSpPr>
      <p:sp>
        <p:nvSpPr>
          <p:cNvPr id="61442" name="Rectangle 2">
            <a:extLst>
              <a:ext uri="{FF2B5EF4-FFF2-40B4-BE49-F238E27FC236}">
                <a16:creationId xmlns:a16="http://schemas.microsoft.com/office/drawing/2014/main" id="{23D5072F-1D32-9936-F7A9-18863F5650CA}"/>
              </a:ext>
            </a:extLst>
          </p:cNvPr>
          <p:cNvSpPr>
            <a:spLocks noGrp="1" noRot="1" noChangeArrowheads="1"/>
          </p:cNvSpPr>
          <p:nvPr>
            <p:ph type="title"/>
          </p:nvPr>
        </p:nvSpPr>
        <p:spPr>
          <a:xfrm>
            <a:off x="457200" y="274638"/>
            <a:ext cx="8229600" cy="346050"/>
          </a:xfrm>
        </p:spPr>
        <p:txBody>
          <a:bodyPr/>
          <a:lstStyle/>
          <a:p>
            <a:pPr eaLnBrk="1" hangingPunct="1"/>
            <a:r>
              <a:rPr lang="sr-Latn-CS" altLang="sr-Latn-RS" sz="2800" b="1" dirty="0">
                <a:latin typeface="Times New Roman" panose="02020603050405020304" pitchFamily="18" charset="0"/>
              </a:rPr>
              <a:t>OS </a:t>
            </a:r>
            <a:r>
              <a:rPr lang="en-GB" altLang="sr-Latn-RS" sz="2800" b="1" dirty="0">
                <a:latin typeface="Times New Roman" panose="02020603050405020304" pitchFamily="18" charset="0"/>
              </a:rPr>
              <a:t>NAS</a:t>
            </a:r>
            <a:r>
              <a:rPr lang="sr-Latn-CS" altLang="sr-Latn-RS" sz="2800" b="1" dirty="0">
                <a:latin typeface="Times New Roman" panose="02020603050405020304" pitchFamily="18" charset="0"/>
              </a:rPr>
              <a:t>ALE</a:t>
            </a:r>
            <a:r>
              <a:rPr lang="en-GB" altLang="sr-Latn-RS" sz="2800" b="1" dirty="0">
                <a:latin typeface="Times New Roman" panose="02020603050405020304" pitchFamily="18" charset="0"/>
              </a:rPr>
              <a:t> – NASAL BONE</a:t>
            </a:r>
            <a:endParaRPr lang="en-US" altLang="sr-Latn-RS" sz="2800" b="1" dirty="0">
              <a:latin typeface="Times New Roman" panose="02020603050405020304" pitchFamily="18" charset="0"/>
            </a:endParaRPr>
          </a:p>
        </p:txBody>
      </p:sp>
      <p:sp>
        <p:nvSpPr>
          <p:cNvPr id="61443" name="Rectangle 3">
            <a:extLst>
              <a:ext uri="{FF2B5EF4-FFF2-40B4-BE49-F238E27FC236}">
                <a16:creationId xmlns:a16="http://schemas.microsoft.com/office/drawing/2014/main" id="{1798A542-F7A9-AF3C-8ECA-B63ACB530D65}"/>
              </a:ext>
            </a:extLst>
          </p:cNvPr>
          <p:cNvSpPr>
            <a:spLocks noGrp="1" noChangeArrowheads="1"/>
          </p:cNvSpPr>
          <p:nvPr>
            <p:ph sz="half" idx="1"/>
          </p:nvPr>
        </p:nvSpPr>
        <p:spPr>
          <a:xfrm>
            <a:off x="0" y="835068"/>
            <a:ext cx="6012160" cy="3686708"/>
          </a:xfrm>
        </p:spPr>
        <p:txBody>
          <a:bodyPr/>
          <a:lstStyle/>
          <a:p>
            <a:pPr eaLnBrk="1" hangingPunct="1"/>
            <a:r>
              <a:rPr lang="en-GB" sz="2000" dirty="0">
                <a:solidFill>
                  <a:srgbClr val="495354"/>
                </a:solidFill>
                <a:latin typeface="Times New Roman" panose="02020603050405020304" pitchFamily="18" charset="0"/>
                <a:cs typeface="Times New Roman" panose="02020603050405020304" pitchFamily="18" charset="0"/>
              </a:rPr>
              <a:t>it</a:t>
            </a:r>
            <a:r>
              <a:rPr lang="en-GB" sz="1400" dirty="0">
                <a:solidFill>
                  <a:srgbClr val="495354"/>
                </a:solidFill>
                <a:latin typeface="PlutoSansLight"/>
                <a:cs typeface="Times New Roman" panose="02020603050405020304" pitchFamily="18" charset="0"/>
              </a:rPr>
              <a:t> </a:t>
            </a:r>
            <a:r>
              <a:rPr lang="en-GB" sz="2000" dirty="0">
                <a:solidFill>
                  <a:srgbClr val="495354"/>
                </a:solidFill>
                <a:latin typeface="Times New Roman" panose="02020603050405020304" pitchFamily="18" charset="0"/>
                <a:cs typeface="Times New Roman" panose="02020603050405020304" pitchFamily="18" charset="0"/>
              </a:rPr>
              <a:t>is a small, flat, paired bone, located left and right to the midline, interposed between the frontal processes of the maxillae. The two nasal bones are connected medially via the </a:t>
            </a:r>
            <a:r>
              <a:rPr lang="en-GB" sz="2000" u="sng" dirty="0">
                <a:solidFill>
                  <a:srgbClr val="495354"/>
                </a:solidFill>
                <a:latin typeface="Times New Roman" panose="02020603050405020304" pitchFamily="18" charset="0"/>
                <a:cs typeface="Times New Roman" panose="02020603050405020304" pitchFamily="18" charset="0"/>
              </a:rPr>
              <a:t>internasal suture</a:t>
            </a:r>
            <a:r>
              <a:rPr lang="en-GB" sz="2000" dirty="0">
                <a:solidFill>
                  <a:srgbClr val="495354"/>
                </a:solidFill>
                <a:latin typeface="Times New Roman" panose="02020603050405020304" pitchFamily="18" charset="0"/>
                <a:cs typeface="Times New Roman" panose="02020603050405020304" pitchFamily="18" charset="0"/>
              </a:rPr>
              <a:t>. </a:t>
            </a:r>
          </a:p>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it is rectangle-shaped and has 2 surfaces and</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4 borders. </a:t>
            </a:r>
          </a:p>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The </a:t>
            </a:r>
            <a:r>
              <a:rPr lang="en-GB" sz="2000" b="1" i="0" dirty="0">
                <a:solidFill>
                  <a:srgbClr val="495354"/>
                </a:solidFill>
                <a:effectLst/>
                <a:latin typeface="Times New Roman" panose="02020603050405020304" pitchFamily="18" charset="0"/>
                <a:cs typeface="Times New Roman" panose="02020603050405020304" pitchFamily="18" charset="0"/>
              </a:rPr>
              <a:t>external surface </a:t>
            </a:r>
            <a:r>
              <a:rPr lang="en-GB" sz="2000" b="0" i="0" dirty="0">
                <a:solidFill>
                  <a:srgbClr val="495354"/>
                </a:solidFill>
                <a:effectLst/>
                <a:latin typeface="Times New Roman" panose="02020603050405020304" pitchFamily="18" charset="0"/>
                <a:cs typeface="Times New Roman" panose="02020603050405020304" pitchFamily="18" charset="0"/>
              </a:rPr>
              <a:t>is transversely convex and covered by the procerus and nasalis muscles.</a:t>
            </a:r>
          </a:p>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In contrast, the </a:t>
            </a:r>
            <a:r>
              <a:rPr lang="en-GB" sz="2000" b="1" i="0" dirty="0">
                <a:solidFill>
                  <a:srgbClr val="495354"/>
                </a:solidFill>
                <a:effectLst/>
                <a:latin typeface="Times New Roman" panose="02020603050405020304" pitchFamily="18" charset="0"/>
                <a:cs typeface="Times New Roman" panose="02020603050405020304" pitchFamily="18" charset="0"/>
              </a:rPr>
              <a:t>internal surface </a:t>
            </a:r>
            <a:r>
              <a:rPr lang="en-GB" sz="2000" b="0" i="0" dirty="0">
                <a:solidFill>
                  <a:srgbClr val="495354"/>
                </a:solidFill>
                <a:effectLst/>
                <a:latin typeface="Times New Roman" panose="02020603050405020304" pitchFamily="18" charset="0"/>
                <a:cs typeface="Times New Roman" panose="02020603050405020304" pitchFamily="18" charset="0"/>
              </a:rPr>
              <a:t>is transversely concave and hosts a longitudinal groove for the anterior ethmoidal nerve. </a:t>
            </a:r>
            <a:endParaRPr lang="en-GB" altLang="sr-Latn-RS" sz="2000" b="1" dirty="0">
              <a:latin typeface="Times New Roman" panose="02020603050405020304" pitchFamily="18" charset="0"/>
              <a:cs typeface="Times New Roman" panose="02020603050405020304" pitchFamily="18" charset="0"/>
            </a:endParaRPr>
          </a:p>
          <a:p>
            <a:pPr eaLnBrk="1" hangingPunct="1"/>
            <a:endParaRPr lang="en-GB" sz="2000" b="0" i="0" dirty="0">
              <a:solidFill>
                <a:srgbClr val="495354"/>
              </a:solidFill>
              <a:effectLst/>
              <a:latin typeface="Times New Roman" panose="02020603050405020304" pitchFamily="18" charset="0"/>
              <a:cs typeface="Times New Roman" panose="02020603050405020304" pitchFamily="18" charset="0"/>
            </a:endParaRPr>
          </a:p>
        </p:txBody>
      </p:sp>
      <p:pic>
        <p:nvPicPr>
          <p:cNvPr id="3" name="Picture 3" descr="D:\My Documents\My Scans\maxilla13.jpg">
            <a:extLst>
              <a:ext uri="{FF2B5EF4-FFF2-40B4-BE49-F238E27FC236}">
                <a16:creationId xmlns:a16="http://schemas.microsoft.com/office/drawing/2014/main" id="{E4F4F1B2-C28C-C39E-D659-CB3644E41AA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623" t="25246" r="54352" b="58698"/>
          <a:stretch/>
        </p:blipFill>
        <p:spPr bwMode="auto">
          <a:xfrm>
            <a:off x="6024695" y="847644"/>
            <a:ext cx="3114191" cy="349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a:extLst>
              <a:ext uri="{FF2B5EF4-FFF2-40B4-BE49-F238E27FC236}">
                <a16:creationId xmlns:a16="http://schemas.microsoft.com/office/drawing/2014/main" id="{0DAC8AB9-6C7E-7A85-8F8E-0C2D9629F8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675" r="38170" b="39178"/>
          <a:stretch>
            <a:fillRect/>
          </a:stretch>
        </p:blipFill>
        <p:spPr bwMode="auto">
          <a:xfrm>
            <a:off x="3203848" y="4437112"/>
            <a:ext cx="2736304" cy="23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a:extLst>
              <a:ext uri="{FF2B5EF4-FFF2-40B4-BE49-F238E27FC236}">
                <a16:creationId xmlns:a16="http://schemas.microsoft.com/office/drawing/2014/main" id="{6FC34F94-2961-0AF0-FAD1-C76B6706A7C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640" r="37685" b="37746"/>
          <a:stretch>
            <a:fillRect/>
          </a:stretch>
        </p:blipFill>
        <p:spPr bwMode="auto">
          <a:xfrm>
            <a:off x="6321652" y="4688511"/>
            <a:ext cx="2520275" cy="2154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84256907"/>
      </p:ext>
    </p:extLst>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FB2EAE-B070-C3E4-4523-5D04285F76AF}"/>
            </a:ext>
          </a:extLst>
        </p:cNvPr>
        <p:cNvGrpSpPr/>
        <p:nvPr/>
      </p:nvGrpSpPr>
      <p:grpSpPr>
        <a:xfrm>
          <a:off x="0" y="0"/>
          <a:ext cx="0" cy="0"/>
          <a:chOff x="0" y="0"/>
          <a:chExt cx="0" cy="0"/>
        </a:xfrm>
      </p:grpSpPr>
      <p:sp>
        <p:nvSpPr>
          <p:cNvPr id="61442" name="Rectangle 2">
            <a:extLst>
              <a:ext uri="{FF2B5EF4-FFF2-40B4-BE49-F238E27FC236}">
                <a16:creationId xmlns:a16="http://schemas.microsoft.com/office/drawing/2014/main" id="{79343BC9-C2DB-D84A-0FC5-2467C5BBB044}"/>
              </a:ext>
            </a:extLst>
          </p:cNvPr>
          <p:cNvSpPr>
            <a:spLocks noGrp="1" noRot="1" noChangeArrowheads="1"/>
          </p:cNvSpPr>
          <p:nvPr>
            <p:ph type="title"/>
          </p:nvPr>
        </p:nvSpPr>
        <p:spPr>
          <a:xfrm>
            <a:off x="457200" y="274638"/>
            <a:ext cx="8229600" cy="346050"/>
          </a:xfrm>
        </p:spPr>
        <p:txBody>
          <a:bodyPr/>
          <a:lstStyle/>
          <a:p>
            <a:pPr eaLnBrk="1" hangingPunct="1"/>
            <a:r>
              <a:rPr lang="sr-Latn-CS" altLang="sr-Latn-RS" sz="2800" b="1" dirty="0">
                <a:latin typeface="Times New Roman" panose="02020603050405020304" pitchFamily="18" charset="0"/>
              </a:rPr>
              <a:t>OS </a:t>
            </a:r>
            <a:r>
              <a:rPr lang="en-GB" altLang="sr-Latn-RS" sz="2800" b="1" dirty="0">
                <a:latin typeface="Times New Roman" panose="02020603050405020304" pitchFamily="18" charset="0"/>
              </a:rPr>
              <a:t>NAS</a:t>
            </a:r>
            <a:r>
              <a:rPr lang="sr-Latn-CS" altLang="sr-Latn-RS" sz="2800" b="1" dirty="0">
                <a:latin typeface="Times New Roman" panose="02020603050405020304" pitchFamily="18" charset="0"/>
              </a:rPr>
              <a:t>ALE</a:t>
            </a:r>
            <a:r>
              <a:rPr lang="en-GB" altLang="sr-Latn-RS" sz="2800" b="1" dirty="0">
                <a:latin typeface="Times New Roman" panose="02020603050405020304" pitchFamily="18" charset="0"/>
              </a:rPr>
              <a:t> – NASAL BONE</a:t>
            </a:r>
            <a:endParaRPr lang="en-US" altLang="sr-Latn-RS" sz="2800" b="1" dirty="0">
              <a:latin typeface="Times New Roman" panose="02020603050405020304" pitchFamily="18" charset="0"/>
            </a:endParaRPr>
          </a:p>
        </p:txBody>
      </p:sp>
      <p:sp>
        <p:nvSpPr>
          <p:cNvPr id="61443" name="Rectangle 3">
            <a:extLst>
              <a:ext uri="{FF2B5EF4-FFF2-40B4-BE49-F238E27FC236}">
                <a16:creationId xmlns:a16="http://schemas.microsoft.com/office/drawing/2014/main" id="{37941342-A332-53A9-A4FD-77CC107098DD}"/>
              </a:ext>
            </a:extLst>
          </p:cNvPr>
          <p:cNvSpPr>
            <a:spLocks noGrp="1" noChangeArrowheads="1"/>
          </p:cNvSpPr>
          <p:nvPr>
            <p:ph sz="half" idx="1"/>
          </p:nvPr>
        </p:nvSpPr>
        <p:spPr>
          <a:xfrm>
            <a:off x="-1" y="835068"/>
            <a:ext cx="6024695" cy="5748294"/>
          </a:xfrm>
        </p:spPr>
        <p:txBody>
          <a:bodyPr/>
          <a:lstStyle/>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The nasal bone forms a number of connections with the surrounding bones of the skull. </a:t>
            </a:r>
          </a:p>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The </a:t>
            </a:r>
            <a:r>
              <a:rPr lang="en-GB" sz="2000" b="1" i="0" dirty="0">
                <a:solidFill>
                  <a:srgbClr val="495354"/>
                </a:solidFill>
                <a:effectLst/>
                <a:latin typeface="Times New Roman" panose="02020603050405020304" pitchFamily="18" charset="0"/>
                <a:cs typeface="Times New Roman" panose="02020603050405020304" pitchFamily="18" charset="0"/>
              </a:rPr>
              <a:t>superior border </a:t>
            </a:r>
            <a:r>
              <a:rPr lang="en-GB" sz="2000" b="0" i="0" dirty="0">
                <a:solidFill>
                  <a:srgbClr val="495354"/>
                </a:solidFill>
                <a:effectLst/>
                <a:latin typeface="Times New Roman" panose="02020603050405020304" pitchFamily="18" charset="0"/>
                <a:cs typeface="Times New Roman" panose="02020603050405020304" pitchFamily="18" charset="0"/>
              </a:rPr>
              <a:t>of the nasal bone connects with the nasal part of the frontal bone forming the </a:t>
            </a:r>
            <a:r>
              <a:rPr lang="en-GB" sz="2000" b="0" i="0" u="sng" dirty="0">
                <a:solidFill>
                  <a:srgbClr val="495354"/>
                </a:solidFill>
                <a:effectLst/>
                <a:latin typeface="Times New Roman" panose="02020603050405020304" pitchFamily="18" charset="0"/>
                <a:cs typeface="Times New Roman" panose="02020603050405020304" pitchFamily="18" charset="0"/>
              </a:rPr>
              <a:t>frontonasal suture</a:t>
            </a:r>
            <a:r>
              <a:rPr lang="en-GB" sz="2000" b="0" i="0" dirty="0">
                <a:solidFill>
                  <a:srgbClr val="495354"/>
                </a:solidFill>
                <a:effectLst/>
                <a:latin typeface="Times New Roman" panose="02020603050405020304" pitchFamily="18" charset="0"/>
                <a:cs typeface="Times New Roman" panose="02020603050405020304" pitchFamily="18" charset="0"/>
              </a:rPr>
              <a:t>. </a:t>
            </a:r>
          </a:p>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The </a:t>
            </a:r>
            <a:r>
              <a:rPr lang="en-GB" sz="2000" b="1" i="0" dirty="0">
                <a:solidFill>
                  <a:srgbClr val="495354"/>
                </a:solidFill>
                <a:effectLst/>
                <a:latin typeface="Times New Roman" panose="02020603050405020304" pitchFamily="18" charset="0"/>
                <a:cs typeface="Times New Roman" panose="02020603050405020304" pitchFamily="18" charset="0"/>
              </a:rPr>
              <a:t>lateral border </a:t>
            </a:r>
            <a:r>
              <a:rPr lang="en-GB" sz="2000" b="0" i="0" dirty="0">
                <a:solidFill>
                  <a:srgbClr val="495354"/>
                </a:solidFill>
                <a:effectLst/>
                <a:latin typeface="Times New Roman" panose="02020603050405020304" pitchFamily="18" charset="0"/>
                <a:cs typeface="Times New Roman" panose="02020603050405020304" pitchFamily="18" charset="0"/>
              </a:rPr>
              <a:t>is connected to the frontal process of the maxilla via the </a:t>
            </a:r>
            <a:r>
              <a:rPr lang="en-GB" sz="2000" b="0" i="0" u="sng" dirty="0">
                <a:solidFill>
                  <a:srgbClr val="495354"/>
                </a:solidFill>
                <a:effectLst/>
                <a:latin typeface="Times New Roman" panose="02020603050405020304" pitchFamily="18" charset="0"/>
                <a:cs typeface="Times New Roman" panose="02020603050405020304" pitchFamily="18" charset="0"/>
              </a:rPr>
              <a:t>nasomaxillary suture</a:t>
            </a:r>
            <a:r>
              <a:rPr lang="en-GB" sz="2000" b="0" i="0" dirty="0">
                <a:solidFill>
                  <a:srgbClr val="495354"/>
                </a:solidFill>
                <a:effectLst/>
                <a:latin typeface="Times New Roman" panose="02020603050405020304" pitchFamily="18" charset="0"/>
                <a:cs typeface="Times New Roman" panose="02020603050405020304" pitchFamily="18" charset="0"/>
              </a:rPr>
              <a:t>.</a:t>
            </a:r>
          </a:p>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The </a:t>
            </a:r>
            <a:r>
              <a:rPr lang="en-GB" sz="2000" b="1" i="0" dirty="0">
                <a:solidFill>
                  <a:srgbClr val="495354"/>
                </a:solidFill>
                <a:effectLst/>
                <a:latin typeface="Times New Roman" panose="02020603050405020304" pitchFamily="18" charset="0"/>
                <a:cs typeface="Times New Roman" panose="02020603050405020304" pitchFamily="18" charset="0"/>
              </a:rPr>
              <a:t>inferior border </a:t>
            </a:r>
            <a:r>
              <a:rPr lang="en-GB" sz="2000" b="0" i="0" dirty="0">
                <a:solidFill>
                  <a:srgbClr val="495354"/>
                </a:solidFill>
                <a:effectLst/>
                <a:latin typeface="Times New Roman" panose="02020603050405020304" pitchFamily="18" charset="0"/>
                <a:cs typeface="Times New Roman" panose="02020603050405020304" pitchFamily="18" charset="0"/>
              </a:rPr>
              <a:t>is attached to the lateral cartilage of the nose. </a:t>
            </a:r>
          </a:p>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Via the </a:t>
            </a:r>
            <a:r>
              <a:rPr lang="en-GB" sz="2000" b="1" i="0" dirty="0">
                <a:solidFill>
                  <a:srgbClr val="495354"/>
                </a:solidFill>
                <a:effectLst/>
                <a:latin typeface="Times New Roman" panose="02020603050405020304" pitchFamily="18" charset="0"/>
                <a:cs typeface="Times New Roman" panose="02020603050405020304" pitchFamily="18" charset="0"/>
              </a:rPr>
              <a:t>medial border</a:t>
            </a:r>
            <a:r>
              <a:rPr lang="en-GB" sz="2000" b="0" i="0" dirty="0">
                <a:solidFill>
                  <a:srgbClr val="495354"/>
                </a:solidFill>
                <a:effectLst/>
                <a:latin typeface="Times New Roman" panose="02020603050405020304" pitchFamily="18" charset="0"/>
                <a:cs typeface="Times New Roman" panose="02020603050405020304" pitchFamily="18" charset="0"/>
              </a:rPr>
              <a:t>, the nasal bone articulates with its contralateral counterpart.</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In addition, the medial border projects behind as a vertical crest, contributing to a small part of the </a:t>
            </a:r>
            <a:r>
              <a:rPr lang="en-GB" sz="2000" b="0" i="0" u="sng" dirty="0">
                <a:solidFill>
                  <a:srgbClr val="495354"/>
                </a:solidFill>
                <a:effectLst/>
                <a:latin typeface="Times New Roman" panose="02020603050405020304" pitchFamily="18" charset="0"/>
                <a:cs typeface="Times New Roman" panose="02020603050405020304" pitchFamily="18" charset="0"/>
              </a:rPr>
              <a:t>nasal septum</a:t>
            </a:r>
            <a:r>
              <a:rPr lang="en-GB" sz="2000" b="0" i="0" dirty="0">
                <a:solidFill>
                  <a:srgbClr val="495354"/>
                </a:solidFill>
                <a:effectLst/>
                <a:latin typeface="Times New Roman" panose="02020603050405020304" pitchFamily="18" charset="0"/>
                <a:cs typeface="Times New Roman" panose="02020603050405020304" pitchFamily="18" charset="0"/>
              </a:rPr>
              <a:t>. The medial border connects with the following structures (superior to inferior): the nasal spine of the frontal bone, the perpendicular plate of the ethmoid bone, and the nasal septal cartilage.</a:t>
            </a:r>
          </a:p>
        </p:txBody>
      </p:sp>
      <p:pic>
        <p:nvPicPr>
          <p:cNvPr id="3" name="Picture 3" descr="D:\My Documents\My Scans\maxilla13.jpg">
            <a:extLst>
              <a:ext uri="{FF2B5EF4-FFF2-40B4-BE49-F238E27FC236}">
                <a16:creationId xmlns:a16="http://schemas.microsoft.com/office/drawing/2014/main" id="{FCC80D32-FF09-1F11-EAB5-0443F441553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623" t="25246" r="54352" b="58698"/>
          <a:stretch/>
        </p:blipFill>
        <p:spPr bwMode="auto">
          <a:xfrm>
            <a:off x="6024695" y="847644"/>
            <a:ext cx="3114191" cy="349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a:extLst>
              <a:ext uri="{FF2B5EF4-FFF2-40B4-BE49-F238E27FC236}">
                <a16:creationId xmlns:a16="http://schemas.microsoft.com/office/drawing/2014/main" id="{FC0D87ED-F1FE-E17F-B393-87A32B668A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675" r="38170" b="39178"/>
          <a:stretch>
            <a:fillRect/>
          </a:stretch>
        </p:blipFill>
        <p:spPr bwMode="auto">
          <a:xfrm>
            <a:off x="6156176" y="4487951"/>
            <a:ext cx="2736304" cy="23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73846280"/>
      </p:ext>
    </p:extLst>
  </p:cSld>
  <p:clrMapOvr>
    <a:masterClrMapping/>
  </p:clrMapOvr>
  <p:transition spd="slow"/>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697F0-F97E-9751-2C56-DF97942EAEE3}"/>
            </a:ext>
          </a:extLst>
        </p:cNvPr>
        <p:cNvGrpSpPr/>
        <p:nvPr/>
      </p:nvGrpSpPr>
      <p:grpSpPr>
        <a:xfrm>
          <a:off x="0" y="0"/>
          <a:ext cx="0" cy="0"/>
          <a:chOff x="0" y="0"/>
          <a:chExt cx="0" cy="0"/>
        </a:xfrm>
      </p:grpSpPr>
      <p:sp>
        <p:nvSpPr>
          <p:cNvPr id="66562" name="Title 2">
            <a:extLst>
              <a:ext uri="{FF2B5EF4-FFF2-40B4-BE49-F238E27FC236}">
                <a16:creationId xmlns:a16="http://schemas.microsoft.com/office/drawing/2014/main" id="{FADFBBEC-D0EE-30C9-E5B6-7D742552B7B1}"/>
              </a:ext>
            </a:extLst>
          </p:cNvPr>
          <p:cNvSpPr>
            <a:spLocks noGrp="1"/>
          </p:cNvSpPr>
          <p:nvPr>
            <p:ph type="title"/>
          </p:nvPr>
        </p:nvSpPr>
        <p:spPr>
          <a:xfrm>
            <a:off x="539552" y="64674"/>
            <a:ext cx="8229600" cy="634082"/>
          </a:xfrm>
        </p:spPr>
        <p:txBody>
          <a:bodyPr/>
          <a:lstStyle/>
          <a:p>
            <a:r>
              <a:rPr lang="sr-Latn-CS" altLang="sr-Latn-RS" sz="2800" b="1" dirty="0">
                <a:latin typeface="Times New Roman" panose="02020603050405020304" pitchFamily="18" charset="0"/>
              </a:rPr>
              <a:t>CONCHA NASALIS INFERIOR</a:t>
            </a:r>
            <a:endParaRPr lang="en-US" altLang="sr-Latn-RS" dirty="0"/>
          </a:p>
        </p:txBody>
      </p:sp>
      <p:sp>
        <p:nvSpPr>
          <p:cNvPr id="66563" name="Rectangle 3">
            <a:extLst>
              <a:ext uri="{FF2B5EF4-FFF2-40B4-BE49-F238E27FC236}">
                <a16:creationId xmlns:a16="http://schemas.microsoft.com/office/drawing/2014/main" id="{6CDCECE9-EAE7-31AF-B392-508A795C07D8}"/>
              </a:ext>
            </a:extLst>
          </p:cNvPr>
          <p:cNvSpPr>
            <a:spLocks noGrp="1" noChangeArrowheads="1"/>
          </p:cNvSpPr>
          <p:nvPr>
            <p:ph sz="half" idx="1"/>
          </p:nvPr>
        </p:nvSpPr>
        <p:spPr>
          <a:xfrm>
            <a:off x="-4964" y="620688"/>
            <a:ext cx="9018206" cy="5970604"/>
          </a:xfrm>
        </p:spPr>
        <p:txBody>
          <a:bodyPr/>
          <a:lstStyle/>
          <a:p>
            <a:pPr algn="l"/>
            <a:r>
              <a:rPr lang="en-GB" sz="2000" b="0" i="0" dirty="0">
                <a:solidFill>
                  <a:srgbClr val="495354"/>
                </a:solidFill>
                <a:effectLst/>
                <a:latin typeface="Times New Roman" panose="02020603050405020304" pitchFamily="18" charset="0"/>
                <a:cs typeface="Times New Roman" panose="02020603050405020304" pitchFamily="18" charset="0"/>
              </a:rPr>
              <a:t>The inferior nasal concha is the longest and broadest of the three conchae. Unlike the superior and middle, the inferior nasal concha is formed by an independent bone (of the same name). </a:t>
            </a:r>
          </a:p>
          <a:p>
            <a:pPr algn="l"/>
            <a:r>
              <a:rPr lang="en-GB" sz="2000" b="0" i="0" dirty="0">
                <a:solidFill>
                  <a:srgbClr val="495354"/>
                </a:solidFill>
                <a:effectLst/>
                <a:latin typeface="Times New Roman" panose="02020603050405020304" pitchFamily="18" charset="0"/>
                <a:cs typeface="Times New Roman" panose="02020603050405020304" pitchFamily="18" charset="0"/>
              </a:rPr>
              <a:t>It has 2 surfaces and 2 borders:</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a) The </a:t>
            </a:r>
            <a:r>
              <a:rPr lang="en-GB" sz="2000" b="1" i="0" dirty="0">
                <a:solidFill>
                  <a:srgbClr val="495354"/>
                </a:solidFill>
                <a:effectLst/>
                <a:latin typeface="Times New Roman" panose="02020603050405020304" pitchFamily="18" charset="0"/>
                <a:cs typeface="Times New Roman" panose="02020603050405020304" pitchFamily="18" charset="0"/>
              </a:rPr>
              <a:t>inner surface </a:t>
            </a:r>
            <a:r>
              <a:rPr lang="en-GB" sz="2000" b="0" i="0" dirty="0">
                <a:solidFill>
                  <a:srgbClr val="495354"/>
                </a:solidFill>
                <a:effectLst/>
                <a:latin typeface="Times New Roman" panose="02020603050405020304" pitchFamily="18" charset="0"/>
                <a:cs typeface="Times New Roman" panose="02020603050405020304" pitchFamily="18" charset="0"/>
              </a:rPr>
              <a:t>of the concha is convex and oriented toward nasal septum. It is covered by a mucous membrane that contains large vascular spaces that can change in size in order to control the width of the nasal cavity.</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This surface borders middle nasal meatus inferiorly</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dirty="0">
                <a:solidFill>
                  <a:srgbClr val="495354"/>
                </a:solidFill>
                <a:latin typeface="Times New Roman" panose="02020603050405020304" pitchFamily="18" charset="0"/>
                <a:cs typeface="Times New Roman" panose="02020603050405020304" pitchFamily="18" charset="0"/>
              </a:rPr>
              <a:t>b</a:t>
            </a:r>
            <a:r>
              <a:rPr lang="en-GB" sz="2000" b="0" i="0" dirty="0">
                <a:solidFill>
                  <a:srgbClr val="495354"/>
                </a:solidFill>
                <a:effectLst/>
                <a:latin typeface="Times New Roman" panose="02020603050405020304" pitchFamily="18" charset="0"/>
                <a:cs typeface="Times New Roman" panose="02020603050405020304" pitchFamily="18" charset="0"/>
              </a:rPr>
              <a:t>) The </a:t>
            </a:r>
            <a:r>
              <a:rPr lang="en-GB" sz="2000" b="1" i="0" dirty="0">
                <a:solidFill>
                  <a:srgbClr val="495354"/>
                </a:solidFill>
                <a:effectLst/>
                <a:latin typeface="Times New Roman" panose="02020603050405020304" pitchFamily="18" charset="0"/>
                <a:cs typeface="Times New Roman" panose="02020603050405020304" pitchFamily="18" charset="0"/>
              </a:rPr>
              <a:t>outer surface </a:t>
            </a:r>
            <a:r>
              <a:rPr lang="en-GB" sz="2000" b="0" i="0" dirty="0">
                <a:solidFill>
                  <a:srgbClr val="495354"/>
                </a:solidFill>
                <a:effectLst/>
                <a:latin typeface="Times New Roman" panose="02020603050405020304" pitchFamily="18" charset="0"/>
                <a:cs typeface="Times New Roman" panose="02020603050405020304" pitchFamily="18" charset="0"/>
              </a:rPr>
              <a:t>is concave, oriented toward the lateral nasal wall: together with this wall form the inferior nasal meatus, beneath this concha</a:t>
            </a:r>
          </a:p>
          <a:p>
            <a:pPr algn="l"/>
            <a:r>
              <a:rPr lang="en-GB" sz="1800" b="0" i="0" dirty="0">
                <a:solidFill>
                  <a:srgbClr val="495354"/>
                </a:solidFill>
                <a:effectLst/>
                <a:latin typeface="Times New Roman" panose="02020603050405020304" pitchFamily="18" charset="0"/>
                <a:cs typeface="Times New Roman" panose="02020603050405020304" pitchFamily="18" charset="0"/>
              </a:rPr>
              <a:t>The inferior nasal meatus is the largest of the spaces in the nasal cavity that lies beneath the inferior nasal concha and the lateral nasal wall. It is responsible for the majority of airflow direction, humidification, heating and filtering of air inhaled through the nose. </a:t>
            </a:r>
            <a:br>
              <a:rPr lang="en-GB" sz="1800" b="0" i="0" dirty="0">
                <a:solidFill>
                  <a:srgbClr val="495354"/>
                </a:solidFill>
                <a:effectLst/>
                <a:latin typeface="Times New Roman" panose="02020603050405020304" pitchFamily="18" charset="0"/>
                <a:cs typeface="Times New Roman" panose="02020603050405020304" pitchFamily="18" charset="0"/>
              </a:rPr>
            </a:br>
            <a:r>
              <a:rPr lang="en-GB" sz="1800" b="0" i="0" dirty="0">
                <a:solidFill>
                  <a:srgbClr val="495354"/>
                </a:solidFill>
                <a:effectLst/>
                <a:latin typeface="Times New Roman" panose="02020603050405020304" pitchFamily="18" charset="0"/>
                <a:cs typeface="Times New Roman" panose="02020603050405020304" pitchFamily="18" charset="0"/>
              </a:rPr>
              <a:t>The nasolacrimal canal opens into inferior nasal meatus the </a:t>
            </a:r>
          </a:p>
        </p:txBody>
      </p:sp>
      <p:pic>
        <p:nvPicPr>
          <p:cNvPr id="66564" name="Picture 1" descr="D:\My Documents\My Scans\maxilla12.jpg">
            <a:extLst>
              <a:ext uri="{FF2B5EF4-FFF2-40B4-BE49-F238E27FC236}">
                <a16:creationId xmlns:a16="http://schemas.microsoft.com/office/drawing/2014/main" id="{FB4252DC-C69E-91AC-2969-6E4073BEA45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8478" t="24576" r="13844" b="58698"/>
          <a:stretch>
            <a:fillRect/>
          </a:stretch>
        </p:blipFill>
        <p:spPr>
          <a:xfrm>
            <a:off x="460342" y="5047246"/>
            <a:ext cx="4038600" cy="1739900"/>
          </a:xfrm>
          <a:noFill/>
        </p:spPr>
      </p:pic>
      <p:pic>
        <p:nvPicPr>
          <p:cNvPr id="2" name="Picture 4">
            <a:extLst>
              <a:ext uri="{FF2B5EF4-FFF2-40B4-BE49-F238E27FC236}">
                <a16:creationId xmlns:a16="http://schemas.microsoft.com/office/drawing/2014/main" id="{4FFE8947-20E4-F2AA-BC33-2436AFA41E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40" r="37685" b="37746"/>
          <a:stretch>
            <a:fillRect/>
          </a:stretch>
        </p:blipFill>
        <p:spPr bwMode="auto">
          <a:xfrm>
            <a:off x="6516216" y="4714237"/>
            <a:ext cx="2469825" cy="2112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9375687"/>
      </p:ext>
    </p:extLst>
  </p:cSld>
  <p:clrMapOvr>
    <a:masterClrMapping/>
  </p:clrMapOvr>
  <p:transition spd="slow"/>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7F889-9BB5-A50A-C209-0883F8C1B828}"/>
            </a:ext>
          </a:extLst>
        </p:cNvPr>
        <p:cNvGrpSpPr/>
        <p:nvPr/>
      </p:nvGrpSpPr>
      <p:grpSpPr>
        <a:xfrm>
          <a:off x="0" y="0"/>
          <a:ext cx="0" cy="0"/>
          <a:chOff x="0" y="0"/>
          <a:chExt cx="0" cy="0"/>
        </a:xfrm>
      </p:grpSpPr>
      <p:sp>
        <p:nvSpPr>
          <p:cNvPr id="66562" name="Title 2">
            <a:extLst>
              <a:ext uri="{FF2B5EF4-FFF2-40B4-BE49-F238E27FC236}">
                <a16:creationId xmlns:a16="http://schemas.microsoft.com/office/drawing/2014/main" id="{A751E35A-3D86-1308-6757-53FF2A61785B}"/>
              </a:ext>
            </a:extLst>
          </p:cNvPr>
          <p:cNvSpPr>
            <a:spLocks noGrp="1"/>
          </p:cNvSpPr>
          <p:nvPr>
            <p:ph type="title"/>
          </p:nvPr>
        </p:nvSpPr>
        <p:spPr>
          <a:xfrm>
            <a:off x="539552" y="64674"/>
            <a:ext cx="8229600" cy="634082"/>
          </a:xfrm>
        </p:spPr>
        <p:txBody>
          <a:bodyPr/>
          <a:lstStyle/>
          <a:p>
            <a:r>
              <a:rPr lang="sr-Latn-CS" altLang="sr-Latn-RS" sz="2800" b="1" dirty="0">
                <a:latin typeface="Times New Roman" panose="02020603050405020304" pitchFamily="18" charset="0"/>
              </a:rPr>
              <a:t>CONCHA NASALIS INFERIOR</a:t>
            </a:r>
            <a:endParaRPr lang="en-US" altLang="sr-Latn-RS" dirty="0"/>
          </a:p>
        </p:txBody>
      </p:sp>
      <p:sp>
        <p:nvSpPr>
          <p:cNvPr id="66563" name="Rectangle 3">
            <a:extLst>
              <a:ext uri="{FF2B5EF4-FFF2-40B4-BE49-F238E27FC236}">
                <a16:creationId xmlns:a16="http://schemas.microsoft.com/office/drawing/2014/main" id="{F28D1F1D-4BEA-8586-5BC7-F71CDDB83270}"/>
              </a:ext>
            </a:extLst>
          </p:cNvPr>
          <p:cNvSpPr>
            <a:spLocks noGrp="1" noChangeArrowheads="1"/>
          </p:cNvSpPr>
          <p:nvPr>
            <p:ph sz="half" idx="1"/>
          </p:nvPr>
        </p:nvSpPr>
        <p:spPr>
          <a:xfrm>
            <a:off x="-4964" y="620688"/>
            <a:ext cx="9018206" cy="5970604"/>
          </a:xfrm>
        </p:spPr>
        <p:txBody>
          <a:bodyPr/>
          <a:lstStyle/>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2 borders:</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a) The </a:t>
            </a:r>
            <a:r>
              <a:rPr lang="en-GB" sz="2000" b="1" i="0" dirty="0">
                <a:solidFill>
                  <a:srgbClr val="495354"/>
                </a:solidFill>
                <a:effectLst/>
                <a:latin typeface="Times New Roman" panose="02020603050405020304" pitchFamily="18" charset="0"/>
                <a:cs typeface="Times New Roman" panose="02020603050405020304" pitchFamily="18" charset="0"/>
              </a:rPr>
              <a:t>superior border:</a:t>
            </a:r>
            <a:br>
              <a:rPr lang="en-GB" sz="2000" b="1" i="0" dirty="0">
                <a:solidFill>
                  <a:srgbClr val="495354"/>
                </a:solidFill>
                <a:effectLst/>
                <a:latin typeface="Times New Roman" panose="02020603050405020304" pitchFamily="18" charset="0"/>
                <a:cs typeface="Times New Roman" panose="02020603050405020304" pitchFamily="18" charset="0"/>
              </a:rPr>
            </a:br>
            <a:r>
              <a:rPr lang="en-GB" sz="2000" b="1" i="0" dirty="0">
                <a:solidFill>
                  <a:srgbClr val="495354"/>
                </a:solidFill>
                <a:effectLst/>
                <a:latin typeface="Times New Roman" panose="02020603050405020304" pitchFamily="18" charset="0"/>
                <a:cs typeface="Times New Roman" panose="02020603050405020304" pitchFamily="18" charset="0"/>
              </a:rPr>
              <a:t>- its anterior </a:t>
            </a:r>
            <a:r>
              <a:rPr lang="en-GB" sz="2000" b="1" dirty="0">
                <a:solidFill>
                  <a:srgbClr val="495354"/>
                </a:solidFill>
                <a:latin typeface="Times New Roman" panose="02020603050405020304" pitchFamily="18" charset="0"/>
                <a:cs typeface="Times New Roman" panose="02020603050405020304" pitchFamily="18" charset="0"/>
              </a:rPr>
              <a:t>end </a:t>
            </a:r>
            <a:r>
              <a:rPr lang="en-GB" sz="2000" b="0" i="0" dirty="0">
                <a:solidFill>
                  <a:srgbClr val="495354"/>
                </a:solidFill>
                <a:effectLst/>
                <a:latin typeface="Times New Roman" panose="02020603050405020304" pitchFamily="18" charset="0"/>
                <a:cs typeface="Times New Roman" panose="02020603050405020304" pitchFamily="18" charset="0"/>
              </a:rPr>
              <a:t>articulates with </a:t>
            </a:r>
            <a:r>
              <a:rPr lang="en-GB" sz="2000" dirty="0" err="1">
                <a:solidFill>
                  <a:srgbClr val="495354"/>
                </a:solidFill>
                <a:latin typeface="Times New Roman" panose="02020603050405020304" pitchFamily="18" charset="0"/>
                <a:cs typeface="Times New Roman" panose="02020603050405020304" pitchFamily="18" charset="0"/>
              </a:rPr>
              <a:t>conchal</a:t>
            </a:r>
            <a:r>
              <a:rPr lang="en-GB" sz="2000" dirty="0">
                <a:solidFill>
                  <a:srgbClr val="495354"/>
                </a:solidFill>
                <a:latin typeface="Times New Roman" panose="02020603050405020304" pitchFamily="18" charset="0"/>
                <a:cs typeface="Times New Roman" panose="02020603050405020304" pitchFamily="18" charset="0"/>
              </a:rPr>
              <a:t> crest (crista </a:t>
            </a:r>
            <a:r>
              <a:rPr lang="en-GB" sz="2000" dirty="0" err="1">
                <a:solidFill>
                  <a:srgbClr val="495354"/>
                </a:solidFill>
                <a:latin typeface="Times New Roman" panose="02020603050405020304" pitchFamily="18" charset="0"/>
                <a:cs typeface="Times New Roman" panose="02020603050405020304" pitchFamily="18" charset="0"/>
              </a:rPr>
              <a:t>conchalis</a:t>
            </a:r>
            <a:r>
              <a:rPr lang="en-GB" sz="2000" dirty="0">
                <a:solidFill>
                  <a:srgbClr val="495354"/>
                </a:solidFill>
                <a:latin typeface="Times New Roman" panose="02020603050405020304" pitchFamily="18" charset="0"/>
                <a:cs typeface="Times New Roman" panose="02020603050405020304" pitchFamily="18" charset="0"/>
              </a:rPr>
              <a:t>) of the nasal</a:t>
            </a:r>
            <a:br>
              <a:rPr lang="en-GB" sz="2000" dirty="0">
                <a:solidFill>
                  <a:srgbClr val="495354"/>
                </a:solidFill>
                <a:latin typeface="Times New Roman" panose="02020603050405020304" pitchFamily="18" charset="0"/>
                <a:cs typeface="Times New Roman" panose="02020603050405020304" pitchFamily="18" charset="0"/>
              </a:rPr>
            </a:br>
            <a:r>
              <a:rPr lang="en-GB" sz="2000" dirty="0">
                <a:solidFill>
                  <a:srgbClr val="495354"/>
                </a:solidFill>
                <a:latin typeface="Times New Roman" panose="02020603050405020304" pitchFamily="18" charset="0"/>
                <a:cs typeface="Times New Roman" panose="02020603050405020304" pitchFamily="18" charset="0"/>
              </a:rPr>
              <a:t>  surface (base) of body of maxilla</a:t>
            </a:r>
            <a:br>
              <a:rPr lang="en-GB" sz="2000" dirty="0">
                <a:solidFill>
                  <a:srgbClr val="495354"/>
                </a:solidFill>
                <a:latin typeface="Times New Roman" panose="02020603050405020304" pitchFamily="18" charset="0"/>
                <a:cs typeface="Times New Roman" panose="02020603050405020304" pitchFamily="18" charset="0"/>
              </a:rPr>
            </a:br>
            <a:r>
              <a:rPr lang="en-GB" sz="2000" dirty="0">
                <a:solidFill>
                  <a:srgbClr val="495354"/>
                </a:solidFill>
                <a:latin typeface="Times New Roman" panose="02020603050405020304" pitchFamily="18" charset="0"/>
                <a:cs typeface="Times New Roman" panose="02020603050405020304" pitchFamily="18" charset="0"/>
              </a:rPr>
              <a:t>- its middle part gives rise to three processes:</a:t>
            </a:r>
            <a:br>
              <a:rPr lang="en-GB" sz="2000" dirty="0">
                <a:solidFill>
                  <a:srgbClr val="495354"/>
                </a:solidFill>
                <a:latin typeface="Times New Roman" panose="02020603050405020304" pitchFamily="18" charset="0"/>
                <a:cs typeface="Times New Roman" panose="02020603050405020304" pitchFamily="18" charset="0"/>
              </a:rPr>
            </a:br>
            <a:r>
              <a:rPr lang="en-GB" sz="2000" dirty="0">
                <a:solidFill>
                  <a:srgbClr val="495354"/>
                </a:solidFill>
                <a:latin typeface="Times New Roman" panose="02020603050405020304" pitchFamily="18" charset="0"/>
                <a:cs typeface="Times New Roman" panose="02020603050405020304" pitchFamily="18" charset="0"/>
              </a:rPr>
              <a:t>   1) </a:t>
            </a:r>
            <a:r>
              <a:rPr lang="sr-Latn-CS" altLang="sr-Latn-RS" sz="2000" dirty="0" err="1">
                <a:solidFill>
                  <a:srgbClr val="FF9900"/>
                </a:solidFill>
                <a:latin typeface="Times New Roman" panose="02020603050405020304" pitchFamily="18" charset="0"/>
              </a:rPr>
              <a:t>Pr</a:t>
            </a:r>
            <a:r>
              <a:rPr lang="en-GB" altLang="sr-Latn-RS" sz="2000" dirty="0" err="1">
                <a:solidFill>
                  <a:srgbClr val="FF9900"/>
                </a:solidFill>
                <a:latin typeface="Times New Roman" panose="02020603050405020304" pitchFamily="18" charset="0"/>
              </a:rPr>
              <a:t>ocessus</a:t>
            </a:r>
            <a:r>
              <a:rPr lang="en-GB" altLang="sr-Latn-RS" sz="2000" dirty="0">
                <a:solidFill>
                  <a:srgbClr val="FF9900"/>
                </a:solidFill>
                <a:latin typeface="Times New Roman" panose="02020603050405020304" pitchFamily="18" charset="0"/>
              </a:rPr>
              <a:t> </a:t>
            </a:r>
            <a:r>
              <a:rPr lang="sr-Latn-CS" altLang="sr-Latn-RS" sz="2000" dirty="0" err="1">
                <a:solidFill>
                  <a:srgbClr val="FF9900"/>
                </a:solidFill>
                <a:latin typeface="Times New Roman" panose="02020603050405020304" pitchFamily="18" charset="0"/>
              </a:rPr>
              <a:t>lacrimalis</a:t>
            </a:r>
            <a:r>
              <a:rPr lang="en-GB" altLang="sr-Latn-RS" sz="2000" dirty="0">
                <a:solidFill>
                  <a:srgbClr val="FF9900"/>
                </a:solidFill>
                <a:latin typeface="Times New Roman" panose="02020603050405020304" pitchFamily="18" charset="0"/>
              </a:rPr>
              <a:t> </a:t>
            </a:r>
            <a:r>
              <a:rPr lang="en-GB" altLang="sr-Latn-RS" sz="2000" dirty="0">
                <a:latin typeface="Times New Roman" panose="02020603050405020304" pitchFamily="18" charset="0"/>
              </a:rPr>
              <a:t>– on its outer surface it presents; it articulates superiorly</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with extension of inferior border of lacrimal bone which also presents </a:t>
            </a:r>
            <a:r>
              <a:rPr lang="sr-Latn-CS" altLang="sr-Latn-RS" sz="2000" dirty="0" err="1">
                <a:latin typeface="Times New Roman" panose="02020603050405020304" pitchFamily="18" charset="0"/>
              </a:rPr>
              <a:t>sulcus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lacrimalis</a:t>
            </a:r>
            <a:r>
              <a:rPr lang="en-GB" altLang="sr-Latn-RS" sz="2000" dirty="0">
                <a:latin typeface="Times New Roman" panose="02020603050405020304" pitchFamily="18" charset="0"/>
              </a:rPr>
              <a:t> on its outer surface; the both bones overlies the sulcus </a:t>
            </a:r>
            <a:r>
              <a:rPr lang="en-GB" altLang="sr-Latn-RS" sz="2000" dirty="0" err="1">
                <a:latin typeface="Times New Roman" panose="02020603050405020304" pitchFamily="18" charset="0"/>
              </a:rPr>
              <a:t>lacrimalis</a:t>
            </a:r>
            <a:r>
              <a:rPr lang="en-GB" altLang="sr-Latn-RS" sz="2000" dirty="0">
                <a:latin typeface="Times New Roman" panose="02020603050405020304" pitchFamily="18" charset="0"/>
              </a:rPr>
              <a:t> of</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nasal surface of maxilla and form</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canalis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lacrimalis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canalis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nasolacrimalis</a:t>
            </a:r>
            <a:r>
              <a:rPr lang="sr-Latn-CS"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2) </a:t>
            </a:r>
            <a:r>
              <a:rPr lang="sr-Latn-CS" altLang="sr-Latn-RS" sz="2000" dirty="0" err="1">
                <a:solidFill>
                  <a:srgbClr val="FF9900"/>
                </a:solidFill>
                <a:latin typeface="Times New Roman" panose="02020603050405020304" pitchFamily="18" charset="0"/>
              </a:rPr>
              <a:t>Pr</a:t>
            </a:r>
            <a:r>
              <a:rPr lang="en-GB" altLang="sr-Latn-RS" sz="2000" dirty="0" err="1">
                <a:solidFill>
                  <a:srgbClr val="FF9900"/>
                </a:solidFill>
                <a:latin typeface="Times New Roman" panose="02020603050405020304" pitchFamily="18" charset="0"/>
              </a:rPr>
              <a:t>ocesus</a:t>
            </a:r>
            <a:r>
              <a:rPr lang="en-GB" altLang="sr-Latn-RS" sz="2000" dirty="0">
                <a:solidFill>
                  <a:srgbClr val="FF9900"/>
                </a:solidFill>
                <a:latin typeface="Times New Roman" panose="02020603050405020304" pitchFamily="18" charset="0"/>
              </a:rPr>
              <a:t> </a:t>
            </a:r>
            <a:r>
              <a:rPr lang="sr-Latn-CS" altLang="sr-Latn-RS" sz="2000" dirty="0" err="1">
                <a:solidFill>
                  <a:srgbClr val="FF9900"/>
                </a:solidFill>
                <a:latin typeface="Times New Roman" panose="02020603050405020304" pitchFamily="18" charset="0"/>
              </a:rPr>
              <a:t>maxillaris</a:t>
            </a:r>
            <a:r>
              <a:rPr lang="sr-Latn-CS" altLang="sr-Latn-RS" sz="2000" dirty="0">
                <a:latin typeface="Times New Roman" panose="02020603050405020304" pitchFamily="18" charset="0"/>
              </a:rPr>
              <a:t> – </a:t>
            </a:r>
            <a:r>
              <a:rPr lang="en-GB" altLang="sr-Latn-RS" sz="2000" dirty="0">
                <a:latin typeface="Times New Roman" panose="02020603050405020304" pitchFamily="18" charset="0"/>
              </a:rPr>
              <a:t>overlies the part of </a:t>
            </a:r>
            <a:r>
              <a:rPr lang="sr-Latn-CS" altLang="sr-Latn-RS" sz="2000" dirty="0" err="1">
                <a:latin typeface="Times New Roman" panose="02020603050405020304" pitchFamily="18" charset="0"/>
              </a:rPr>
              <a:t>hiatus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maxillaris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3) </a:t>
            </a:r>
            <a:r>
              <a:rPr lang="sr-Latn-CS" altLang="sr-Latn-RS" sz="2000" dirty="0" err="1">
                <a:solidFill>
                  <a:srgbClr val="FF9900"/>
                </a:solidFill>
                <a:latin typeface="Times New Roman" panose="02020603050405020304" pitchFamily="18" charset="0"/>
              </a:rPr>
              <a:t>Pr</a:t>
            </a:r>
            <a:r>
              <a:rPr lang="en-GB" altLang="sr-Latn-RS" sz="2000" dirty="0" err="1">
                <a:solidFill>
                  <a:srgbClr val="FF9900"/>
                </a:solidFill>
                <a:latin typeface="Times New Roman" panose="02020603050405020304" pitchFamily="18" charset="0"/>
              </a:rPr>
              <a:t>ocessus</a:t>
            </a:r>
            <a:r>
              <a:rPr lang="en-GB" altLang="sr-Latn-RS" sz="2000" dirty="0">
                <a:solidFill>
                  <a:srgbClr val="FF9900"/>
                </a:solidFill>
                <a:latin typeface="Times New Roman" panose="02020603050405020304" pitchFamily="18" charset="0"/>
              </a:rPr>
              <a:t> </a:t>
            </a:r>
            <a:r>
              <a:rPr lang="sr-Latn-CS" altLang="sr-Latn-RS" sz="2000" dirty="0" err="1">
                <a:solidFill>
                  <a:srgbClr val="FF9900"/>
                </a:solidFill>
                <a:latin typeface="Times New Roman" panose="02020603050405020304" pitchFamily="18" charset="0"/>
              </a:rPr>
              <a:t>ethmoidalis</a:t>
            </a:r>
            <a:r>
              <a:rPr lang="sr-Latn-CS" altLang="sr-Latn-RS" sz="2000" dirty="0">
                <a:latin typeface="Times New Roman" panose="02020603050405020304" pitchFamily="18" charset="0"/>
              </a:rPr>
              <a:t> – </a:t>
            </a:r>
            <a:r>
              <a:rPr lang="en-GB" altLang="sr-Latn-RS" sz="2000" dirty="0">
                <a:latin typeface="Times New Roman" panose="02020603050405020304" pitchFamily="18" charset="0"/>
              </a:rPr>
              <a:t>overlies the part of </a:t>
            </a:r>
            <a:r>
              <a:rPr lang="sr-Latn-CS" altLang="sr-Latn-RS" sz="2000" dirty="0" err="1">
                <a:latin typeface="Times New Roman" panose="02020603050405020304" pitchFamily="18" charset="0"/>
              </a:rPr>
              <a:t>hiatus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maxillaris</a:t>
            </a:r>
            <a:r>
              <a:rPr lang="en-GB" altLang="sr-Latn-RS" sz="2000" dirty="0">
                <a:latin typeface="Times New Roman" panose="02020603050405020304" pitchFamily="18" charset="0"/>
              </a:rPr>
              <a:t> and articulates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with </a:t>
            </a:r>
            <a:r>
              <a:rPr lang="sr-Latn-CS" altLang="sr-Latn-RS" sz="2000" dirty="0" err="1">
                <a:latin typeface="Times New Roman" panose="02020603050405020304" pitchFamily="18" charset="0"/>
              </a:rPr>
              <a:t>pr</a:t>
            </a:r>
            <a:r>
              <a:rPr lang="en-GB" altLang="sr-Latn-RS" sz="2000" dirty="0" err="1">
                <a:latin typeface="Times New Roman" panose="02020603050405020304" pitchFamily="18" charset="0"/>
              </a:rPr>
              <a:t>ocessus</a:t>
            </a: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uncinatus</a:t>
            </a:r>
            <a:r>
              <a:rPr lang="en-GB" altLang="sr-Latn-RS" sz="2000" dirty="0">
                <a:latin typeface="Times New Roman" panose="02020603050405020304" pitchFamily="18" charset="0"/>
              </a:rPr>
              <a:t> of ethmoid bone</a:t>
            </a:r>
          </a:p>
          <a:p>
            <a:pPr marL="0" indent="0" eaLnBrk="1" hangingPunct="1">
              <a:buNone/>
            </a:pPr>
            <a:r>
              <a:rPr lang="en-GB" sz="2000" dirty="0">
                <a:solidFill>
                  <a:srgbClr val="495354"/>
                </a:solidFill>
                <a:latin typeface="Times New Roman" panose="02020603050405020304" pitchFamily="18" charset="0"/>
                <a:cs typeface="Times New Roman" panose="02020603050405020304" pitchFamily="18" charset="0"/>
              </a:rPr>
              <a:t>       - </a:t>
            </a:r>
            <a:r>
              <a:rPr lang="en-GB" sz="2000" b="1" i="0" dirty="0">
                <a:solidFill>
                  <a:srgbClr val="495354"/>
                </a:solidFill>
                <a:effectLst/>
                <a:latin typeface="Times New Roman" panose="02020603050405020304" pitchFamily="18" charset="0"/>
                <a:cs typeface="Times New Roman" panose="02020603050405020304" pitchFamily="18" charset="0"/>
              </a:rPr>
              <a:t>its posterior </a:t>
            </a:r>
            <a:r>
              <a:rPr lang="en-GB" sz="2000" b="1" dirty="0">
                <a:solidFill>
                  <a:srgbClr val="495354"/>
                </a:solidFill>
                <a:latin typeface="Times New Roman" panose="02020603050405020304" pitchFamily="18" charset="0"/>
                <a:cs typeface="Times New Roman" panose="02020603050405020304" pitchFamily="18" charset="0"/>
              </a:rPr>
              <a:t>end </a:t>
            </a:r>
            <a:r>
              <a:rPr lang="en-GB" sz="2000" b="0" i="0" dirty="0">
                <a:solidFill>
                  <a:srgbClr val="495354"/>
                </a:solidFill>
                <a:effectLst/>
                <a:latin typeface="Times New Roman" panose="02020603050405020304" pitchFamily="18" charset="0"/>
                <a:cs typeface="Times New Roman" panose="02020603050405020304" pitchFamily="18" charset="0"/>
              </a:rPr>
              <a:t>articulates with </a:t>
            </a:r>
            <a:r>
              <a:rPr lang="en-GB" sz="2000" dirty="0" err="1">
                <a:solidFill>
                  <a:srgbClr val="495354"/>
                </a:solidFill>
                <a:latin typeface="Times New Roman" panose="02020603050405020304" pitchFamily="18" charset="0"/>
                <a:cs typeface="Times New Roman" panose="02020603050405020304" pitchFamily="18" charset="0"/>
              </a:rPr>
              <a:t>conchal</a:t>
            </a:r>
            <a:r>
              <a:rPr lang="en-GB" sz="2000" dirty="0">
                <a:solidFill>
                  <a:srgbClr val="495354"/>
                </a:solidFill>
                <a:latin typeface="Times New Roman" panose="02020603050405020304" pitchFamily="18" charset="0"/>
                <a:cs typeface="Times New Roman" panose="02020603050405020304" pitchFamily="18" charset="0"/>
              </a:rPr>
              <a:t> crest (crista </a:t>
            </a:r>
            <a:r>
              <a:rPr lang="en-GB" sz="2000" dirty="0" err="1">
                <a:solidFill>
                  <a:srgbClr val="495354"/>
                </a:solidFill>
                <a:latin typeface="Times New Roman" panose="02020603050405020304" pitchFamily="18" charset="0"/>
                <a:cs typeface="Times New Roman" panose="02020603050405020304" pitchFamily="18" charset="0"/>
              </a:rPr>
              <a:t>conchalis</a:t>
            </a:r>
            <a:r>
              <a:rPr lang="en-GB" sz="2000" dirty="0">
                <a:solidFill>
                  <a:srgbClr val="495354"/>
                </a:solidFill>
                <a:latin typeface="Times New Roman" panose="02020603050405020304" pitchFamily="18" charset="0"/>
                <a:cs typeface="Times New Roman" panose="02020603050405020304" pitchFamily="18" charset="0"/>
              </a:rPr>
              <a:t>) of the medial</a:t>
            </a:r>
            <a:br>
              <a:rPr lang="en-GB" sz="2000" dirty="0">
                <a:solidFill>
                  <a:srgbClr val="495354"/>
                </a:solidFill>
                <a:latin typeface="Times New Roman" panose="02020603050405020304" pitchFamily="18" charset="0"/>
                <a:cs typeface="Times New Roman" panose="02020603050405020304" pitchFamily="18" charset="0"/>
              </a:rPr>
            </a:br>
            <a:r>
              <a:rPr lang="en-GB" sz="2000" dirty="0">
                <a:solidFill>
                  <a:srgbClr val="495354"/>
                </a:solidFill>
                <a:latin typeface="Times New Roman" panose="02020603050405020304" pitchFamily="18" charset="0"/>
                <a:cs typeface="Times New Roman" panose="02020603050405020304" pitchFamily="18" charset="0"/>
              </a:rPr>
              <a:t>         surface of perpendicular plate of palatine bone</a:t>
            </a:r>
            <a:endParaRPr lang="en-GB" sz="2000" b="0" i="0" dirty="0">
              <a:solidFill>
                <a:srgbClr val="495354"/>
              </a:solidFill>
              <a:effectLst/>
              <a:latin typeface="Times New Roman" panose="02020603050405020304" pitchFamily="18" charset="0"/>
              <a:cs typeface="Times New Roman" panose="02020603050405020304" pitchFamily="18" charset="0"/>
            </a:endParaRPr>
          </a:p>
        </p:txBody>
      </p:sp>
      <p:pic>
        <p:nvPicPr>
          <p:cNvPr id="66564" name="Picture 1" descr="D:\My Documents\My Scans\maxilla12.jpg">
            <a:extLst>
              <a:ext uri="{FF2B5EF4-FFF2-40B4-BE49-F238E27FC236}">
                <a16:creationId xmlns:a16="http://schemas.microsoft.com/office/drawing/2014/main" id="{8E9481B0-FCC9-00EE-1698-BA6F7E9C889F}"/>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8478" t="24576" r="13844" b="58698"/>
          <a:stretch>
            <a:fillRect/>
          </a:stretch>
        </p:blipFill>
        <p:spPr>
          <a:xfrm>
            <a:off x="460342" y="5047246"/>
            <a:ext cx="4038600" cy="1739900"/>
          </a:xfrm>
          <a:noFill/>
        </p:spPr>
      </p:pic>
      <p:pic>
        <p:nvPicPr>
          <p:cNvPr id="2" name="Picture 4">
            <a:extLst>
              <a:ext uri="{FF2B5EF4-FFF2-40B4-BE49-F238E27FC236}">
                <a16:creationId xmlns:a16="http://schemas.microsoft.com/office/drawing/2014/main" id="{CC902BD9-221F-0FE7-E949-49059584F7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40" r="37685" b="37746"/>
          <a:stretch>
            <a:fillRect/>
          </a:stretch>
        </p:blipFill>
        <p:spPr bwMode="auto">
          <a:xfrm>
            <a:off x="6516216" y="4714237"/>
            <a:ext cx="2469825" cy="2112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42185"/>
      </p:ext>
    </p:extLst>
  </p:cSld>
  <p:clrMapOvr>
    <a:masterClrMapping/>
  </p:clrMapOvr>
  <p:transition spd="slow"/>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6DED5-97A9-3D88-97BD-85F6A084E655}"/>
            </a:ext>
          </a:extLst>
        </p:cNvPr>
        <p:cNvGrpSpPr/>
        <p:nvPr/>
      </p:nvGrpSpPr>
      <p:grpSpPr>
        <a:xfrm>
          <a:off x="0" y="0"/>
          <a:ext cx="0" cy="0"/>
          <a:chOff x="0" y="0"/>
          <a:chExt cx="0" cy="0"/>
        </a:xfrm>
      </p:grpSpPr>
      <p:sp>
        <p:nvSpPr>
          <p:cNvPr id="66562" name="Title 2">
            <a:extLst>
              <a:ext uri="{FF2B5EF4-FFF2-40B4-BE49-F238E27FC236}">
                <a16:creationId xmlns:a16="http://schemas.microsoft.com/office/drawing/2014/main" id="{77150B10-543A-BA68-A1E0-B751F17FA259}"/>
              </a:ext>
            </a:extLst>
          </p:cNvPr>
          <p:cNvSpPr>
            <a:spLocks noGrp="1"/>
          </p:cNvSpPr>
          <p:nvPr>
            <p:ph type="title"/>
          </p:nvPr>
        </p:nvSpPr>
        <p:spPr>
          <a:xfrm>
            <a:off x="539552" y="64674"/>
            <a:ext cx="8229600" cy="634082"/>
          </a:xfrm>
        </p:spPr>
        <p:txBody>
          <a:bodyPr/>
          <a:lstStyle/>
          <a:p>
            <a:r>
              <a:rPr lang="sr-Latn-CS" altLang="sr-Latn-RS" sz="2800" b="1" dirty="0">
                <a:latin typeface="Times New Roman" panose="02020603050405020304" pitchFamily="18" charset="0"/>
              </a:rPr>
              <a:t>CONCHA NASALIS INFERIOR</a:t>
            </a:r>
            <a:endParaRPr lang="en-US" altLang="sr-Latn-RS" dirty="0"/>
          </a:p>
        </p:txBody>
      </p:sp>
      <p:sp>
        <p:nvSpPr>
          <p:cNvPr id="66563" name="Rectangle 3">
            <a:extLst>
              <a:ext uri="{FF2B5EF4-FFF2-40B4-BE49-F238E27FC236}">
                <a16:creationId xmlns:a16="http://schemas.microsoft.com/office/drawing/2014/main" id="{0C32BEB1-51B8-26D3-5CA9-5DDE2D417931}"/>
              </a:ext>
            </a:extLst>
          </p:cNvPr>
          <p:cNvSpPr>
            <a:spLocks noGrp="1" noChangeArrowheads="1"/>
          </p:cNvSpPr>
          <p:nvPr>
            <p:ph sz="half" idx="1"/>
          </p:nvPr>
        </p:nvSpPr>
        <p:spPr>
          <a:xfrm>
            <a:off x="0" y="1045052"/>
            <a:ext cx="9018206" cy="1656184"/>
          </a:xfrm>
        </p:spPr>
        <p:txBody>
          <a:bodyPr/>
          <a:lstStyle/>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2 borders:</a:t>
            </a:r>
            <a:br>
              <a:rPr lang="en-GB" sz="2000" b="0" i="0" dirty="0">
                <a:solidFill>
                  <a:srgbClr val="495354"/>
                </a:solidFill>
                <a:effectLst/>
                <a:latin typeface="Times New Roman" panose="02020603050405020304" pitchFamily="18" charset="0"/>
                <a:cs typeface="Times New Roman" panose="02020603050405020304" pitchFamily="18" charset="0"/>
              </a:rPr>
            </a:b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b) The </a:t>
            </a:r>
            <a:r>
              <a:rPr lang="en-GB" sz="2000" b="1" i="0" dirty="0">
                <a:solidFill>
                  <a:srgbClr val="495354"/>
                </a:solidFill>
                <a:effectLst/>
                <a:latin typeface="Times New Roman" panose="02020603050405020304" pitchFamily="18" charset="0"/>
                <a:cs typeface="Times New Roman" panose="02020603050405020304" pitchFamily="18" charset="0"/>
              </a:rPr>
              <a:t>inferior border:</a:t>
            </a:r>
            <a:br>
              <a:rPr lang="en-GB" sz="2000" b="1" i="0" dirty="0">
                <a:solidFill>
                  <a:srgbClr val="495354"/>
                </a:solidFill>
                <a:effectLst/>
                <a:latin typeface="Times New Roman" panose="02020603050405020304" pitchFamily="18" charset="0"/>
                <a:cs typeface="Times New Roman" panose="02020603050405020304" pitchFamily="18" charset="0"/>
              </a:rPr>
            </a:br>
            <a:br>
              <a:rPr lang="en-GB" sz="2000" b="1" i="0" dirty="0">
                <a:solidFill>
                  <a:srgbClr val="495354"/>
                </a:solidFill>
                <a:effectLst/>
                <a:latin typeface="Times New Roman" panose="02020603050405020304" pitchFamily="18" charset="0"/>
                <a:cs typeface="Times New Roman" panose="02020603050405020304" pitchFamily="18" charset="0"/>
              </a:rPr>
            </a:br>
            <a:r>
              <a:rPr lang="en-GB" sz="2000" i="0" dirty="0">
                <a:solidFill>
                  <a:srgbClr val="495354"/>
                </a:solidFill>
                <a:effectLst/>
                <a:latin typeface="Times New Roman" panose="02020603050405020304" pitchFamily="18" charset="0"/>
                <a:cs typeface="Times New Roman" panose="02020603050405020304" pitchFamily="18" charset="0"/>
              </a:rPr>
              <a:t>- free, oriented toward the floor of nasal cavity</a:t>
            </a:r>
          </a:p>
        </p:txBody>
      </p:sp>
      <p:pic>
        <p:nvPicPr>
          <p:cNvPr id="66564" name="Picture 1" descr="D:\My Documents\My Scans\maxilla12.jpg">
            <a:extLst>
              <a:ext uri="{FF2B5EF4-FFF2-40B4-BE49-F238E27FC236}">
                <a16:creationId xmlns:a16="http://schemas.microsoft.com/office/drawing/2014/main" id="{F4C029CE-F875-80C5-123B-43F1788D570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18478" t="24576" r="13844" b="58698"/>
          <a:stretch>
            <a:fillRect/>
          </a:stretch>
        </p:blipFill>
        <p:spPr>
          <a:xfrm>
            <a:off x="251520" y="3241274"/>
            <a:ext cx="4874313" cy="2099940"/>
          </a:xfrm>
          <a:noFill/>
        </p:spPr>
      </p:pic>
      <p:pic>
        <p:nvPicPr>
          <p:cNvPr id="2" name="Picture 4">
            <a:extLst>
              <a:ext uri="{FF2B5EF4-FFF2-40B4-BE49-F238E27FC236}">
                <a16:creationId xmlns:a16="http://schemas.microsoft.com/office/drawing/2014/main" id="{E4EF9869-19B7-51FC-D267-B913C5E21D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7640" r="37685" b="37746"/>
          <a:stretch>
            <a:fillRect/>
          </a:stretch>
        </p:blipFill>
        <p:spPr bwMode="auto">
          <a:xfrm>
            <a:off x="5651255" y="978594"/>
            <a:ext cx="3117897" cy="2666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B45E488B-DD23-3154-9F3A-33208E33AF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8675" r="38170" b="39178"/>
          <a:stretch>
            <a:fillRect/>
          </a:stretch>
        </p:blipFill>
        <p:spPr bwMode="auto">
          <a:xfrm>
            <a:off x="5623169" y="3889103"/>
            <a:ext cx="3384376" cy="2904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3363931"/>
      </p:ext>
    </p:extLst>
  </p:cSld>
  <p:clrMapOvr>
    <a:masterClrMapping/>
  </p:clrMapOvr>
  <p:transition spd="slow"/>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2">
            <a:extLst>
              <a:ext uri="{28A0092B-C50C-407E-A947-70E740481C1C}">
                <a14:useLocalDpi xmlns:a14="http://schemas.microsoft.com/office/drawing/2010/main" val="0"/>
              </a:ext>
            </a:extLst>
          </a:blip>
          <a:srcRect l="7640" t="6258" r="37685" b="37549"/>
          <a:stretch>
            <a:fillRect/>
          </a:stretch>
        </p:blipFill>
        <p:spPr bwMode="auto">
          <a:xfrm>
            <a:off x="725488" y="962104"/>
            <a:ext cx="7961312" cy="564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59" name="Title 4"/>
          <p:cNvSpPr>
            <a:spLocks noGrp="1"/>
          </p:cNvSpPr>
          <p:nvPr>
            <p:ph type="title"/>
          </p:nvPr>
        </p:nvSpPr>
        <p:spPr>
          <a:xfrm>
            <a:off x="455157" y="106228"/>
            <a:ext cx="8229600" cy="796925"/>
          </a:xfrm>
        </p:spPr>
        <p:txBody>
          <a:bodyPr/>
          <a:lstStyle/>
          <a:p>
            <a:r>
              <a:rPr lang="sr-Latn-RS" altLang="sr-Latn-RS" sz="2800" b="1" dirty="0">
                <a:latin typeface="Times New Roman" panose="02020603050405020304" pitchFamily="18" charset="0"/>
                <a:cs typeface="Times New Roman" panose="02020603050405020304" pitchFamily="18" charset="0"/>
              </a:rPr>
              <a:t>VOMER</a:t>
            </a:r>
            <a:endParaRPr lang="en-US" altLang="sr-Latn-RS" sz="2800" b="1" dirty="0">
              <a:latin typeface="Times New Roman" panose="02020603050405020304" pitchFamily="18" charset="0"/>
              <a:cs typeface="Times New Roman" panose="02020603050405020304" pitchFamily="18" charset="0"/>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p:cNvSpPr>
          <p:nvPr>
            <p:ph type="title" idx="4294967295"/>
          </p:nvPr>
        </p:nvSpPr>
        <p:spPr>
          <a:xfrm>
            <a:off x="457200" y="274638"/>
            <a:ext cx="8229600" cy="633412"/>
          </a:xfrm>
          <a:ln>
            <a:miter/>
          </a:ln>
        </p:spPr>
        <p:txBody>
          <a:bodyPr/>
          <a:lstStyle/>
          <a:p>
            <a:pPr eaLnBrk="1" hangingPunct="1">
              <a:defRPr/>
            </a:pPr>
            <a:r>
              <a:rPr lang="sr-Latn-CS" altLang="en-US" sz="2800" dirty="0">
                <a:effectLst>
                  <a:outerShdw blurRad="38100" dist="38100" dir="2700000" algn="tl">
                    <a:srgbClr val="000000"/>
                  </a:outerShdw>
                </a:effectLst>
                <a:latin typeface="Times New Roman" panose="02020603050405020304" pitchFamily="18" charset="0"/>
              </a:rPr>
              <a:t>MAXILLA – </a:t>
            </a:r>
            <a:r>
              <a:rPr lang="en-GB" altLang="en-US" sz="2800" dirty="0">
                <a:effectLst>
                  <a:outerShdw blurRad="38100" dist="38100" dir="2700000" algn="tl">
                    <a:srgbClr val="000000"/>
                  </a:outerShdw>
                </a:effectLst>
                <a:latin typeface="Times New Roman" panose="02020603050405020304" pitchFamily="18" charset="0"/>
              </a:rPr>
              <a:t>UPPER JAW</a:t>
            </a:r>
            <a:endParaRPr lang="sr-Cyrl-CS" altLang="en-US" sz="2800" dirty="0">
              <a:effectLst>
                <a:outerShdw blurRad="38100" dist="38100" dir="2700000" algn="tl">
                  <a:srgbClr val="000000"/>
                </a:outerShdw>
              </a:effectLst>
              <a:latin typeface="Times New Roman" panose="02020603050405020304" pitchFamily="18" charset="0"/>
            </a:endParaRPr>
          </a:p>
        </p:txBody>
      </p:sp>
      <p:sp>
        <p:nvSpPr>
          <p:cNvPr id="10243" name="Rectangle 3"/>
          <p:cNvSpPr>
            <a:spLocks noGrp="1"/>
          </p:cNvSpPr>
          <p:nvPr>
            <p:ph type="body" idx="4294967295"/>
          </p:nvPr>
        </p:nvSpPr>
        <p:spPr>
          <a:xfrm>
            <a:off x="250825" y="908050"/>
            <a:ext cx="8642350" cy="5689600"/>
          </a:xfrm>
          <a:ln>
            <a:miter/>
          </a:ln>
        </p:spPr>
        <p:txBody>
          <a:bodyPr/>
          <a:lstStyle/>
          <a:p>
            <a:pPr eaLnBrk="1" hangingPunct="1">
              <a:lnSpc>
                <a:spcPct val="90000"/>
              </a:lnSpc>
              <a:defRPr/>
            </a:pP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The main parts:</a:t>
            </a:r>
            <a:b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b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BODY (</a:t>
            </a:r>
            <a:r>
              <a:rPr lang="sr-Latn-CS"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CORPUS MAXILLAE</a:t>
            </a: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a:t>
            </a:r>
          </a:p>
          <a:p>
            <a:pPr marL="355600" indent="-355600" eaLnBrk="1" hangingPunct="1">
              <a:lnSpc>
                <a:spcPct val="90000"/>
              </a:lnSpc>
              <a:buNone/>
              <a:tabLst>
                <a:tab pos="355600" algn="l"/>
              </a:tabLst>
              <a:defRPr/>
            </a:pP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 PROCESSES</a:t>
            </a:r>
            <a:r>
              <a:rPr lang="sr-Cyrl-RS"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a:t>
            </a:r>
            <a:br>
              <a:rPr lang="sr-Cyrl-RS"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sr-Cyrl-RS"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frontalis</a:t>
            </a:r>
            <a:b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zygomaticus</a:t>
            </a:r>
            <a:b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alveolaris</a:t>
            </a:r>
            <a:b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b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processus</a:t>
            </a:r>
            <a:r>
              <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rPr>
              <a:t> </a:t>
            </a:r>
            <a:r>
              <a:rPr lang="en-GB" altLang="en-US" sz="2400" b="1" dirty="0" err="1">
                <a:effectLst>
                  <a:outerShdw blurRad="38100" dist="38100" dir="2700000" algn="tl">
                    <a:srgbClr val="000000"/>
                  </a:outerShdw>
                </a:effectLst>
                <a:latin typeface="Times New Roman" panose="02020603050405020304" pitchFamily="18" charset="0"/>
                <a:cs typeface="Times New Roman" panose="02020603050405020304" pitchFamily="18" charset="0"/>
              </a:rPr>
              <a:t>palatinus</a:t>
            </a:r>
            <a:endParaRPr lang="en-GB" altLang="en-US" sz="2400" b="1" dirty="0">
              <a:effectLst>
                <a:outerShdw blurRad="38100" dist="38100" dir="2700000" algn="tl">
                  <a:srgbClr val="000000"/>
                </a:outerShdw>
              </a:effectLst>
              <a:latin typeface="Times New Roman" panose="02020603050405020304" pitchFamily="18" charset="0"/>
              <a:cs typeface="Times New Roman" panose="02020603050405020304" pitchFamily="18" charset="0"/>
            </a:endParaRPr>
          </a:p>
        </p:txBody>
      </p:sp>
      <p:pic>
        <p:nvPicPr>
          <p:cNvPr id="8196" name="Picture 2"/>
          <p:cNvPicPr>
            <a:picLocks noChangeAspect="1" noChangeArrowheads="1"/>
          </p:cNvPicPr>
          <p:nvPr/>
        </p:nvPicPr>
        <p:blipFill>
          <a:blip r:embed="rId2">
            <a:extLst>
              <a:ext uri="{28A0092B-C50C-407E-A947-70E740481C1C}">
                <a14:useLocalDpi xmlns:a14="http://schemas.microsoft.com/office/drawing/2010/main" val="0"/>
              </a:ext>
            </a:extLst>
          </a:blip>
          <a:srcRect l="8675" r="38170" b="39178"/>
          <a:stretch>
            <a:fillRect/>
          </a:stretch>
        </p:blipFill>
        <p:spPr bwMode="auto">
          <a:xfrm>
            <a:off x="5292080" y="891093"/>
            <a:ext cx="3139358" cy="26939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13313"/>
          <p:cNvPicPr>
            <a:picLocks noChangeAspect="1" noChangeArrowheads="1"/>
          </p:cNvPicPr>
          <p:nvPr/>
        </p:nvPicPr>
        <p:blipFill>
          <a:blip r:embed="rId3" cstate="print">
            <a:extLst>
              <a:ext uri="{28A0092B-C50C-407E-A947-70E740481C1C}">
                <a14:useLocalDpi xmlns:a14="http://schemas.microsoft.com/office/drawing/2010/main" val="0"/>
              </a:ext>
            </a:extLst>
          </a:blip>
          <a:srcRect l="14972" t="10493" r="35597" b="8839"/>
          <a:stretch>
            <a:fillRect/>
          </a:stretch>
        </p:blipFill>
        <p:spPr bwMode="auto">
          <a:xfrm>
            <a:off x="27058" y="3705600"/>
            <a:ext cx="3433391" cy="3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7788" t="7914" r="60028" b="38388"/>
          <a:stretch/>
        </p:blipFill>
        <p:spPr bwMode="auto">
          <a:xfrm>
            <a:off x="3626556" y="3679949"/>
            <a:ext cx="2536601" cy="3178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21062-9D70-652B-F382-D67CBDFA90C1}"/>
            </a:ext>
          </a:extLst>
        </p:cNvPr>
        <p:cNvGrpSpPr/>
        <p:nvPr/>
      </p:nvGrpSpPr>
      <p:grpSpPr>
        <a:xfrm>
          <a:off x="0" y="0"/>
          <a:ext cx="0" cy="0"/>
          <a:chOff x="0" y="0"/>
          <a:chExt cx="0" cy="0"/>
        </a:xfrm>
      </p:grpSpPr>
      <p:sp>
        <p:nvSpPr>
          <p:cNvPr id="66562" name="Title 2">
            <a:extLst>
              <a:ext uri="{FF2B5EF4-FFF2-40B4-BE49-F238E27FC236}">
                <a16:creationId xmlns:a16="http://schemas.microsoft.com/office/drawing/2014/main" id="{A4547E5C-1283-3352-BF19-EEC767D5CB79}"/>
              </a:ext>
            </a:extLst>
          </p:cNvPr>
          <p:cNvSpPr>
            <a:spLocks noGrp="1"/>
          </p:cNvSpPr>
          <p:nvPr>
            <p:ph type="title"/>
          </p:nvPr>
        </p:nvSpPr>
        <p:spPr>
          <a:xfrm>
            <a:off x="457200" y="-24653"/>
            <a:ext cx="8229600" cy="634082"/>
          </a:xfrm>
        </p:spPr>
        <p:txBody>
          <a:bodyPr/>
          <a:lstStyle/>
          <a:p>
            <a:r>
              <a:rPr lang="en-GB" altLang="sr-Latn-RS" sz="2800" b="1" dirty="0">
                <a:latin typeface="Times New Roman" panose="02020603050405020304" pitchFamily="18" charset="0"/>
              </a:rPr>
              <a:t>VOMER</a:t>
            </a:r>
            <a:endParaRPr lang="en-US" altLang="sr-Latn-RS" dirty="0"/>
          </a:p>
        </p:txBody>
      </p:sp>
      <p:sp>
        <p:nvSpPr>
          <p:cNvPr id="66563" name="Rectangle 3">
            <a:extLst>
              <a:ext uri="{FF2B5EF4-FFF2-40B4-BE49-F238E27FC236}">
                <a16:creationId xmlns:a16="http://schemas.microsoft.com/office/drawing/2014/main" id="{863266D3-CB31-897E-3D97-7F10CDCD26B2}"/>
              </a:ext>
            </a:extLst>
          </p:cNvPr>
          <p:cNvSpPr>
            <a:spLocks noGrp="1" noChangeArrowheads="1"/>
          </p:cNvSpPr>
          <p:nvPr>
            <p:ph sz="half" idx="1"/>
          </p:nvPr>
        </p:nvSpPr>
        <p:spPr>
          <a:xfrm>
            <a:off x="0" y="443698"/>
            <a:ext cx="9018206" cy="5970604"/>
          </a:xfrm>
        </p:spPr>
        <p:txBody>
          <a:bodyPr/>
          <a:lstStyle/>
          <a:p>
            <a:pPr eaLnBrk="1" hangingPunct="1"/>
            <a:r>
              <a:rPr lang="en-GB" sz="2000" b="0" i="0" dirty="0">
                <a:solidFill>
                  <a:srgbClr val="495354"/>
                </a:solidFill>
                <a:effectLst/>
                <a:latin typeface="Times New Roman" panose="02020603050405020304" pitchFamily="18" charset="0"/>
                <a:cs typeface="Times New Roman" panose="02020603050405020304" pitchFamily="18" charset="0"/>
              </a:rPr>
              <a:t>It forms the inferior part of nasal septum</a:t>
            </a:r>
          </a:p>
          <a:p>
            <a:pPr eaLnBrk="1" hangingPunct="1"/>
            <a:r>
              <a:rPr lang="en-GB" sz="2000" dirty="0">
                <a:solidFill>
                  <a:srgbClr val="495354"/>
                </a:solidFill>
                <a:latin typeface="Times New Roman" panose="02020603050405020304" pitchFamily="18" charset="0"/>
                <a:cs typeface="Times New Roman" panose="02020603050405020304" pitchFamily="18" charset="0"/>
              </a:rPr>
              <a:t>It articulates with superior surface hard plate, rostrum of sphenoid bone, perpendicular plate of ethmoid bone and cartilage of nasal septum</a:t>
            </a:r>
            <a:endParaRPr lang="en-GB" sz="2000" b="0" i="0" dirty="0">
              <a:solidFill>
                <a:srgbClr val="495354"/>
              </a:solidFill>
              <a:effectLst/>
              <a:latin typeface="Times New Roman" panose="02020603050405020304" pitchFamily="18" charset="0"/>
              <a:cs typeface="Times New Roman" panose="02020603050405020304" pitchFamily="18" charset="0"/>
            </a:endParaRPr>
          </a:p>
          <a:p>
            <a:pPr eaLnBrk="1" hangingPunct="1"/>
            <a:r>
              <a:rPr lang="en-GB" sz="2000" dirty="0">
                <a:solidFill>
                  <a:srgbClr val="495354"/>
                </a:solidFill>
                <a:latin typeface="Times New Roman" panose="02020603050405020304" pitchFamily="18" charset="0"/>
                <a:cs typeface="Times New Roman" panose="02020603050405020304" pitchFamily="18" charset="0"/>
              </a:rPr>
              <a:t>It has 2 lateral surfaces and 4 borders:</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1" i="0" dirty="0">
                <a:solidFill>
                  <a:srgbClr val="495354"/>
                </a:solidFill>
                <a:effectLst/>
                <a:latin typeface="Times New Roman" panose="02020603050405020304" pitchFamily="18" charset="0"/>
                <a:cs typeface="Times New Roman" panose="02020603050405020304" pitchFamily="18" charset="0"/>
              </a:rPr>
              <a:t>- lateral surfaces – </a:t>
            </a:r>
            <a:r>
              <a:rPr lang="en-GB" sz="2000" i="0" dirty="0">
                <a:solidFill>
                  <a:srgbClr val="495354"/>
                </a:solidFill>
                <a:effectLst/>
                <a:latin typeface="Times New Roman" panose="02020603050405020304" pitchFamily="18" charset="0"/>
                <a:cs typeface="Times New Roman" panose="02020603050405020304" pitchFamily="18" charset="0"/>
              </a:rPr>
              <a:t>with grooves for the vessels and nerves of nasal septum</a:t>
            </a:r>
            <a:br>
              <a:rPr lang="en-GB" sz="2000" i="0" dirty="0">
                <a:solidFill>
                  <a:srgbClr val="495354"/>
                </a:solidFill>
                <a:effectLst/>
                <a:latin typeface="Times New Roman" panose="02020603050405020304" pitchFamily="18" charset="0"/>
                <a:cs typeface="Times New Roman" panose="02020603050405020304" pitchFamily="18" charset="0"/>
              </a:rPr>
            </a:br>
            <a:r>
              <a:rPr lang="en-GB" sz="2000" i="0" dirty="0">
                <a:solidFill>
                  <a:srgbClr val="495354"/>
                </a:solidFill>
                <a:effectLst/>
                <a:latin typeface="Times New Roman" panose="02020603050405020304" pitchFamily="18" charset="0"/>
                <a:cs typeface="Times New Roman" panose="02020603050405020304" pitchFamily="18" charset="0"/>
              </a:rPr>
              <a:t>- </a:t>
            </a:r>
            <a:r>
              <a:rPr lang="en-GB" sz="2000" b="1" i="0" dirty="0">
                <a:solidFill>
                  <a:srgbClr val="495354"/>
                </a:solidFill>
                <a:effectLst/>
                <a:latin typeface="Times New Roman" panose="02020603050405020304" pitchFamily="18" charset="0"/>
                <a:cs typeface="Times New Roman" panose="02020603050405020304" pitchFamily="18" charset="0"/>
              </a:rPr>
              <a:t>inferior border </a:t>
            </a:r>
            <a:r>
              <a:rPr lang="en-GB" sz="2000" i="0" dirty="0">
                <a:solidFill>
                  <a:srgbClr val="495354"/>
                </a:solidFill>
                <a:effectLst/>
                <a:latin typeface="Times New Roman" panose="02020603050405020304" pitchFamily="18" charset="0"/>
                <a:cs typeface="Times New Roman" panose="02020603050405020304" pitchFamily="18" charset="0"/>
              </a:rPr>
              <a:t>– articulates with nasal crest </a:t>
            </a:r>
            <a:r>
              <a:rPr lang="en-GB" sz="2000" dirty="0">
                <a:solidFill>
                  <a:srgbClr val="495354"/>
                </a:solidFill>
                <a:latin typeface="Times New Roman" panose="02020603050405020304" pitchFamily="18" charset="0"/>
                <a:cs typeface="Times New Roman" panose="02020603050405020304" pitchFamily="18" charset="0"/>
              </a:rPr>
              <a:t>in the midline of </a:t>
            </a:r>
            <a:r>
              <a:rPr lang="en-GB" sz="2000" i="0" dirty="0">
                <a:solidFill>
                  <a:srgbClr val="495354"/>
                </a:solidFill>
                <a:effectLst/>
                <a:latin typeface="Times New Roman" panose="02020603050405020304" pitchFamily="18" charset="0"/>
                <a:cs typeface="Times New Roman" panose="02020603050405020304" pitchFamily="18" charset="0"/>
              </a:rPr>
              <a:t>the floor of nasal</a:t>
            </a:r>
            <a:br>
              <a:rPr lang="en-GB" sz="2000" i="0" dirty="0">
                <a:solidFill>
                  <a:srgbClr val="495354"/>
                </a:solidFill>
                <a:effectLst/>
                <a:latin typeface="Times New Roman" panose="02020603050405020304" pitchFamily="18" charset="0"/>
                <a:cs typeface="Times New Roman" panose="02020603050405020304" pitchFamily="18" charset="0"/>
              </a:rPr>
            </a:br>
            <a:r>
              <a:rPr lang="en-GB" sz="2000" i="0" dirty="0">
                <a:solidFill>
                  <a:srgbClr val="495354"/>
                </a:solidFill>
                <a:effectLst/>
                <a:latin typeface="Times New Roman" panose="02020603050405020304" pitchFamily="18" charset="0"/>
                <a:cs typeface="Times New Roman" panose="02020603050405020304" pitchFamily="18" charset="0"/>
              </a:rPr>
              <a:t>  cavity (superior surface of hard plate)</a:t>
            </a:r>
            <a:br>
              <a:rPr lang="en-GB" sz="2000" i="0" dirty="0">
                <a:solidFill>
                  <a:srgbClr val="495354"/>
                </a:solidFill>
                <a:effectLst/>
                <a:latin typeface="Times New Roman" panose="02020603050405020304" pitchFamily="18" charset="0"/>
                <a:cs typeface="Times New Roman" panose="02020603050405020304" pitchFamily="18" charset="0"/>
              </a:rPr>
            </a:br>
            <a:r>
              <a:rPr lang="en-GB" sz="2000" i="0" dirty="0">
                <a:solidFill>
                  <a:srgbClr val="495354"/>
                </a:solidFill>
                <a:effectLst/>
                <a:latin typeface="Times New Roman" panose="02020603050405020304" pitchFamily="18" charset="0"/>
                <a:cs typeface="Times New Roman" panose="02020603050405020304" pitchFamily="18" charset="0"/>
              </a:rPr>
              <a:t>- </a:t>
            </a:r>
            <a:r>
              <a:rPr lang="en-GB" sz="2000" b="1" dirty="0">
                <a:solidFill>
                  <a:srgbClr val="495354"/>
                </a:solidFill>
                <a:latin typeface="Times New Roman" panose="02020603050405020304" pitchFamily="18" charset="0"/>
                <a:cs typeface="Times New Roman" panose="02020603050405020304" pitchFamily="18" charset="0"/>
              </a:rPr>
              <a:t>posterior border </a:t>
            </a:r>
            <a:r>
              <a:rPr lang="en-GB" sz="2000" dirty="0">
                <a:solidFill>
                  <a:srgbClr val="495354"/>
                </a:solidFill>
                <a:latin typeface="Times New Roman" panose="02020603050405020304" pitchFamily="18" charset="0"/>
                <a:cs typeface="Times New Roman" panose="02020603050405020304" pitchFamily="18" charset="0"/>
              </a:rPr>
              <a:t>is free and forms the medial border of posterior opening of</a:t>
            </a:r>
            <a:br>
              <a:rPr lang="en-GB" sz="2000" dirty="0">
                <a:solidFill>
                  <a:srgbClr val="495354"/>
                </a:solidFill>
                <a:latin typeface="Times New Roman" panose="02020603050405020304" pitchFamily="18" charset="0"/>
                <a:cs typeface="Times New Roman" panose="02020603050405020304" pitchFamily="18" charset="0"/>
              </a:rPr>
            </a:br>
            <a:r>
              <a:rPr lang="en-GB" sz="2000" dirty="0">
                <a:solidFill>
                  <a:srgbClr val="495354"/>
                </a:solidFill>
                <a:latin typeface="Times New Roman" panose="02020603050405020304" pitchFamily="18" charset="0"/>
                <a:cs typeface="Times New Roman" panose="02020603050405020304" pitchFamily="18" charset="0"/>
              </a:rPr>
              <a:t>   nasal cavity (</a:t>
            </a:r>
            <a:r>
              <a:rPr lang="en-GB" sz="2000" dirty="0" err="1">
                <a:solidFill>
                  <a:srgbClr val="495354"/>
                </a:solidFill>
                <a:latin typeface="Times New Roman" panose="02020603050405020304" pitchFamily="18" charset="0"/>
                <a:cs typeface="Times New Roman" panose="02020603050405020304" pitchFamily="18" charset="0"/>
              </a:rPr>
              <a:t>choane</a:t>
            </a:r>
            <a:r>
              <a:rPr lang="en-GB" sz="2000" dirty="0">
                <a:solidFill>
                  <a:srgbClr val="495354"/>
                </a:solidFill>
                <a:latin typeface="Times New Roman" panose="02020603050405020304" pitchFamily="18" charset="0"/>
                <a:cs typeface="Times New Roman" panose="02020603050405020304" pitchFamily="18" charset="0"/>
              </a:rPr>
              <a:t>)</a:t>
            </a:r>
            <a:br>
              <a:rPr lang="en-GB" sz="2000" b="0" i="0" dirty="0">
                <a:solidFill>
                  <a:srgbClr val="495354"/>
                </a:solidFill>
                <a:effectLst/>
                <a:latin typeface="Times New Roman" panose="02020603050405020304" pitchFamily="18" charset="0"/>
                <a:cs typeface="Times New Roman" panose="02020603050405020304" pitchFamily="18" charset="0"/>
              </a:rPr>
            </a:br>
            <a:r>
              <a:rPr lang="en-GB" sz="2000" b="0" i="0" dirty="0">
                <a:solidFill>
                  <a:srgbClr val="495354"/>
                </a:solidFill>
                <a:effectLst/>
                <a:latin typeface="Times New Roman" panose="02020603050405020304" pitchFamily="18" charset="0"/>
                <a:cs typeface="Times New Roman" panose="02020603050405020304" pitchFamily="18" charset="0"/>
              </a:rPr>
              <a:t>- </a:t>
            </a:r>
            <a:r>
              <a:rPr lang="en-GB" sz="2000" b="1" i="0" dirty="0">
                <a:solidFill>
                  <a:srgbClr val="495354"/>
                </a:solidFill>
                <a:effectLst/>
                <a:latin typeface="Times New Roman" panose="02020603050405020304" pitchFamily="18" charset="0"/>
                <a:cs typeface="Times New Roman" panose="02020603050405020304" pitchFamily="18" charset="0"/>
              </a:rPr>
              <a:t>superior border – </a:t>
            </a:r>
            <a:r>
              <a:rPr lang="en-GB" sz="2000" i="0" dirty="0">
                <a:solidFill>
                  <a:srgbClr val="495354"/>
                </a:solidFill>
                <a:effectLst/>
                <a:latin typeface="Times New Roman" panose="02020603050405020304" pitchFamily="18" charset="0"/>
                <a:cs typeface="Times New Roman" panose="02020603050405020304" pitchFamily="18" charset="0"/>
              </a:rPr>
              <a:t>has the groove for articulation with </a:t>
            </a:r>
            <a:r>
              <a:rPr lang="en-GB" sz="2000" dirty="0">
                <a:solidFill>
                  <a:srgbClr val="495354"/>
                </a:solidFill>
                <a:latin typeface="Times New Roman" panose="02020603050405020304" pitchFamily="18" charset="0"/>
                <a:cs typeface="Times New Roman" panose="02020603050405020304" pitchFamily="18" charset="0"/>
              </a:rPr>
              <a:t>rostrum of sphenoid bone</a:t>
            </a:r>
            <a:br>
              <a:rPr lang="en-GB" sz="2000" b="1" i="0" dirty="0">
                <a:solidFill>
                  <a:srgbClr val="495354"/>
                </a:solidFill>
                <a:effectLst/>
                <a:latin typeface="Times New Roman" panose="02020603050405020304" pitchFamily="18" charset="0"/>
                <a:cs typeface="Times New Roman" panose="02020603050405020304" pitchFamily="18" charset="0"/>
              </a:rPr>
            </a:br>
            <a:r>
              <a:rPr lang="en-GB" sz="2000" b="1" i="0" dirty="0">
                <a:solidFill>
                  <a:srgbClr val="495354"/>
                </a:solidFill>
                <a:effectLst/>
                <a:latin typeface="Times New Roman" panose="02020603050405020304" pitchFamily="18" charset="0"/>
                <a:cs typeface="Times New Roman" panose="02020603050405020304" pitchFamily="18" charset="0"/>
              </a:rPr>
              <a:t>- anterior border – </a:t>
            </a:r>
            <a:r>
              <a:rPr lang="en-GB" sz="2000" i="0" dirty="0">
                <a:solidFill>
                  <a:srgbClr val="495354"/>
                </a:solidFill>
                <a:effectLst/>
                <a:latin typeface="Times New Roman" panose="02020603050405020304" pitchFamily="18" charset="0"/>
                <a:cs typeface="Times New Roman" panose="02020603050405020304" pitchFamily="18" charset="0"/>
              </a:rPr>
              <a:t>superiorly</a:t>
            </a:r>
            <a:r>
              <a:rPr lang="en-GB" sz="2000" b="1" i="0" dirty="0">
                <a:solidFill>
                  <a:srgbClr val="495354"/>
                </a:solidFill>
                <a:effectLst/>
                <a:latin typeface="Times New Roman" panose="02020603050405020304" pitchFamily="18" charset="0"/>
                <a:cs typeface="Times New Roman" panose="02020603050405020304" pitchFamily="18" charset="0"/>
              </a:rPr>
              <a:t> </a:t>
            </a:r>
            <a:r>
              <a:rPr lang="en-GB" sz="2000" b="0" i="0" dirty="0">
                <a:solidFill>
                  <a:srgbClr val="495354"/>
                </a:solidFill>
                <a:effectLst/>
                <a:latin typeface="Times New Roman" panose="02020603050405020304" pitchFamily="18" charset="0"/>
                <a:cs typeface="Times New Roman" panose="02020603050405020304" pitchFamily="18" charset="0"/>
              </a:rPr>
              <a:t>articulates with </a:t>
            </a:r>
            <a:r>
              <a:rPr lang="en-GB" sz="2000" dirty="0">
                <a:solidFill>
                  <a:srgbClr val="495354"/>
                </a:solidFill>
                <a:latin typeface="Times New Roman" panose="02020603050405020304" pitchFamily="18" charset="0"/>
                <a:cs typeface="Times New Roman" panose="02020603050405020304" pitchFamily="18" charset="0"/>
              </a:rPr>
              <a:t>perpendicular plate of ethmoid bone</a:t>
            </a:r>
            <a:br>
              <a:rPr lang="en-GB" sz="2000" dirty="0">
                <a:solidFill>
                  <a:srgbClr val="495354"/>
                </a:solidFill>
                <a:latin typeface="Times New Roman" panose="02020603050405020304" pitchFamily="18" charset="0"/>
                <a:cs typeface="Times New Roman" panose="02020603050405020304" pitchFamily="18" charset="0"/>
              </a:rPr>
            </a:br>
            <a:r>
              <a:rPr lang="en-GB" sz="2000" dirty="0">
                <a:solidFill>
                  <a:srgbClr val="495354"/>
                </a:solidFill>
                <a:latin typeface="Times New Roman" panose="02020603050405020304" pitchFamily="18" charset="0"/>
                <a:cs typeface="Times New Roman" panose="02020603050405020304" pitchFamily="18" charset="0"/>
              </a:rPr>
              <a:t>  and inferiorly with cartilage of nasal septum</a:t>
            </a:r>
            <a:endParaRPr lang="en-GB" sz="2000" b="0" i="0" dirty="0">
              <a:solidFill>
                <a:srgbClr val="495354"/>
              </a:solidFill>
              <a:effectLst/>
              <a:latin typeface="Times New Roman" panose="02020603050405020304" pitchFamily="18" charset="0"/>
              <a:cs typeface="Times New Roman" panose="02020603050405020304" pitchFamily="18" charset="0"/>
            </a:endParaRPr>
          </a:p>
        </p:txBody>
      </p:sp>
      <p:pic>
        <p:nvPicPr>
          <p:cNvPr id="4" name="Picture 2">
            <a:extLst>
              <a:ext uri="{FF2B5EF4-FFF2-40B4-BE49-F238E27FC236}">
                <a16:creationId xmlns:a16="http://schemas.microsoft.com/office/drawing/2014/main" id="{7C1B0D2D-3581-8D5F-0EFD-E3C048C4DF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640" t="6258" r="37685" b="37549"/>
          <a:stretch>
            <a:fillRect/>
          </a:stretch>
        </p:blipFill>
        <p:spPr bwMode="auto">
          <a:xfrm>
            <a:off x="5148063" y="4000422"/>
            <a:ext cx="3986791" cy="2826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0262955"/>
      </p:ext>
    </p:extLst>
  </p:cSld>
  <p:clrMapOvr>
    <a:masterClrMapping/>
  </p:clrMapOvr>
  <p:transition spd="slow"/>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4"/>
          <p:cNvPicPr>
            <a:picLocks noChangeAspect="1" noChangeArrowheads="1"/>
          </p:cNvPicPr>
          <p:nvPr/>
        </p:nvPicPr>
        <p:blipFill>
          <a:blip r:embed="rId2">
            <a:extLst>
              <a:ext uri="{28A0092B-C50C-407E-A947-70E740481C1C}">
                <a14:useLocalDpi xmlns:a14="http://schemas.microsoft.com/office/drawing/2010/main" val="0"/>
              </a:ext>
            </a:extLst>
          </a:blip>
          <a:srcRect l="8083" r="37869" b="38583"/>
          <a:stretch>
            <a:fillRect/>
          </a:stretch>
        </p:blipFill>
        <p:spPr bwMode="auto">
          <a:xfrm>
            <a:off x="4012009" y="2484607"/>
            <a:ext cx="5131991" cy="4378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2">
            <a:extLst>
              <a:ext uri="{FF2B5EF4-FFF2-40B4-BE49-F238E27FC236}">
                <a16:creationId xmlns:a16="http://schemas.microsoft.com/office/drawing/2014/main" id="{F258A5B9-1C0B-FB2A-5AAE-1C5F0FA3C7FC}"/>
              </a:ext>
            </a:extLst>
          </p:cNvPr>
          <p:cNvSpPr txBox="1">
            <a:spLocks/>
          </p:cNvSpPr>
          <p:nvPr/>
        </p:nvSpPr>
        <p:spPr>
          <a:xfrm>
            <a:off x="457200" y="38911"/>
            <a:ext cx="8229600" cy="634082"/>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GB" altLang="sr-Latn-RS" sz="2800" b="1" dirty="0">
                <a:latin typeface="Times New Roman" panose="02020603050405020304" pitchFamily="18" charset="0"/>
              </a:rPr>
              <a:t>OS HYOIDEUM – HYOID BONE</a:t>
            </a:r>
            <a:endParaRPr lang="en-US" altLang="sr-Latn-RS" dirty="0"/>
          </a:p>
        </p:txBody>
      </p:sp>
      <p:sp>
        <p:nvSpPr>
          <p:cNvPr id="4" name="TextBox 3">
            <a:extLst>
              <a:ext uri="{FF2B5EF4-FFF2-40B4-BE49-F238E27FC236}">
                <a16:creationId xmlns:a16="http://schemas.microsoft.com/office/drawing/2014/main" id="{BA9C43BA-F1CC-351D-E925-BA22D25E6250}"/>
              </a:ext>
            </a:extLst>
          </p:cNvPr>
          <p:cNvSpPr txBox="1"/>
          <p:nvPr/>
        </p:nvSpPr>
        <p:spPr>
          <a:xfrm>
            <a:off x="0" y="764704"/>
            <a:ext cx="9029018" cy="6247864"/>
          </a:xfrm>
          <a:prstGeom prst="rect">
            <a:avLst/>
          </a:prstGeom>
          <a:noFill/>
        </p:spPr>
        <p:txBody>
          <a:bodyPr wrap="square">
            <a:spAutoFit/>
          </a:bodyPr>
          <a:lstStyle/>
          <a:p>
            <a:r>
              <a:rPr lang="en-GB" sz="2000" b="0" i="0" dirty="0">
                <a:solidFill>
                  <a:srgbClr val="32323C"/>
                </a:solidFill>
                <a:effectLst/>
                <a:cs typeface="Times New Roman" panose="02020603050405020304" pitchFamily="18" charset="0"/>
              </a:rPr>
              <a:t>* The </a:t>
            </a:r>
            <a:r>
              <a:rPr lang="en-GB" sz="2000" b="1" i="0" dirty="0">
                <a:solidFill>
                  <a:srgbClr val="32323C"/>
                </a:solidFill>
                <a:effectLst/>
                <a:cs typeface="Times New Roman" panose="02020603050405020304" pitchFamily="18" charset="0"/>
              </a:rPr>
              <a:t>hyoid</a:t>
            </a:r>
            <a:r>
              <a:rPr lang="en-GB" sz="2000" b="0" i="0" dirty="0">
                <a:solidFill>
                  <a:srgbClr val="32323C"/>
                </a:solidFill>
                <a:effectLst/>
                <a:cs typeface="Times New Roman" panose="02020603050405020304" pitchFamily="18" charset="0"/>
              </a:rPr>
              <a:t> bone is a ‘U’ shaped structure located in the anterior neck. It lies at the</a:t>
            </a:r>
            <a:br>
              <a:rPr lang="en-GB" sz="2000" b="0" i="0" dirty="0">
                <a:solidFill>
                  <a:srgbClr val="32323C"/>
                </a:solidFill>
                <a:effectLst/>
                <a:cs typeface="Times New Roman" panose="02020603050405020304" pitchFamily="18" charset="0"/>
              </a:rPr>
            </a:br>
            <a:r>
              <a:rPr lang="en-GB" sz="2000" b="0" i="0" dirty="0">
                <a:solidFill>
                  <a:srgbClr val="32323C"/>
                </a:solidFill>
                <a:effectLst/>
                <a:cs typeface="Times New Roman" panose="02020603050405020304" pitchFamily="18" charset="0"/>
              </a:rPr>
              <a:t>   base of the mandible (approximately C3), where it acts as a site of attachment for the</a:t>
            </a:r>
            <a:br>
              <a:rPr lang="en-GB" sz="2000" b="0" i="0" dirty="0">
                <a:solidFill>
                  <a:srgbClr val="32323C"/>
                </a:solidFill>
                <a:effectLst/>
                <a:cs typeface="Times New Roman" panose="02020603050405020304" pitchFamily="18" charset="0"/>
              </a:rPr>
            </a:br>
            <a:r>
              <a:rPr lang="en-GB" sz="2000" b="0" i="0" dirty="0">
                <a:solidFill>
                  <a:srgbClr val="32323C"/>
                </a:solidFill>
                <a:effectLst/>
                <a:cs typeface="Times New Roman" panose="02020603050405020304" pitchFamily="18" charset="0"/>
              </a:rPr>
              <a:t>   anterior neck muscles.</a:t>
            </a:r>
            <a:br>
              <a:rPr lang="en-GB" sz="2000" b="0" i="0" dirty="0">
                <a:solidFill>
                  <a:srgbClr val="32323C"/>
                </a:solidFill>
                <a:effectLst/>
                <a:cs typeface="Times New Roman" panose="02020603050405020304" pitchFamily="18" charset="0"/>
              </a:rPr>
            </a:br>
            <a:r>
              <a:rPr lang="en-GB" sz="2000" b="0" i="0" dirty="0">
                <a:solidFill>
                  <a:srgbClr val="32323C"/>
                </a:solidFill>
                <a:effectLst/>
                <a:cs typeface="Times New Roman" panose="02020603050405020304" pitchFamily="18" charset="0"/>
              </a:rPr>
              <a:t>* It is located above the larynx; It is connected by fibrous tissue and muscles with</a:t>
            </a:r>
            <a:br>
              <a:rPr lang="en-GB" sz="2000" b="0" i="0" dirty="0">
                <a:solidFill>
                  <a:srgbClr val="32323C"/>
                </a:solidFill>
                <a:effectLst/>
                <a:cs typeface="Times New Roman" panose="02020603050405020304" pitchFamily="18" charset="0"/>
              </a:rPr>
            </a:br>
            <a:r>
              <a:rPr lang="en-GB" sz="2000" b="0" i="0" dirty="0">
                <a:solidFill>
                  <a:srgbClr val="32323C"/>
                </a:solidFill>
                <a:effectLst/>
                <a:cs typeface="Times New Roman" panose="02020603050405020304" pitchFamily="18" charset="0"/>
              </a:rPr>
              <a:t>   larynx;</a:t>
            </a:r>
          </a:p>
          <a:p>
            <a:endParaRPr lang="en-GB" sz="2000" b="0" i="0" dirty="0">
              <a:solidFill>
                <a:srgbClr val="32323C"/>
              </a:solidFill>
              <a:effectLst/>
              <a:cs typeface="Times New Roman" panose="02020603050405020304" pitchFamily="18" charset="0"/>
            </a:endParaRPr>
          </a:p>
          <a:p>
            <a:r>
              <a:rPr lang="en-GB" sz="2000" dirty="0">
                <a:solidFill>
                  <a:srgbClr val="32323C"/>
                </a:solidFill>
                <a:cs typeface="Times New Roman" panose="02020603050405020304" pitchFamily="18" charset="0"/>
              </a:rPr>
              <a:t>* It is connected by muscles with</a:t>
            </a:r>
            <a:br>
              <a:rPr lang="en-GB" sz="2000" dirty="0">
                <a:solidFill>
                  <a:srgbClr val="32323C"/>
                </a:solidFill>
                <a:cs typeface="Times New Roman" panose="02020603050405020304" pitchFamily="18" charset="0"/>
              </a:rPr>
            </a:br>
            <a:r>
              <a:rPr lang="en-GB" sz="2000" dirty="0">
                <a:solidFill>
                  <a:srgbClr val="32323C"/>
                </a:solidFill>
                <a:cs typeface="Times New Roman" panose="02020603050405020304" pitchFamily="18" charset="0"/>
              </a:rPr>
              <a:t>   sternum, mandible, temporal</a:t>
            </a:r>
            <a:br>
              <a:rPr lang="en-GB" sz="2000" dirty="0">
                <a:solidFill>
                  <a:srgbClr val="32323C"/>
                </a:solidFill>
                <a:cs typeface="Times New Roman" panose="02020603050405020304" pitchFamily="18" charset="0"/>
              </a:rPr>
            </a:br>
            <a:r>
              <a:rPr lang="en-GB" sz="2000" dirty="0">
                <a:solidFill>
                  <a:srgbClr val="32323C"/>
                </a:solidFill>
                <a:cs typeface="Times New Roman" panose="02020603050405020304" pitchFamily="18" charset="0"/>
              </a:rPr>
              <a:t>   bone, scapula, tongue</a:t>
            </a:r>
            <a:br>
              <a:rPr lang="en-GB" sz="2000" dirty="0">
                <a:solidFill>
                  <a:srgbClr val="32323C"/>
                </a:solidFill>
                <a:cs typeface="Times New Roman" panose="02020603050405020304" pitchFamily="18" charset="0"/>
              </a:rPr>
            </a:br>
            <a:r>
              <a:rPr lang="en-GB" sz="2000" dirty="0">
                <a:solidFill>
                  <a:srgbClr val="32323C"/>
                </a:solidFill>
                <a:cs typeface="Times New Roman" panose="02020603050405020304" pitchFamily="18" charset="0"/>
              </a:rPr>
              <a:t>* It does not articulate with bones</a:t>
            </a:r>
            <a:br>
              <a:rPr lang="en-GB" sz="2000" dirty="0">
                <a:solidFill>
                  <a:srgbClr val="32323C"/>
                </a:solidFill>
                <a:cs typeface="Times New Roman" panose="02020603050405020304" pitchFamily="18" charset="0"/>
              </a:rPr>
            </a:br>
            <a:r>
              <a:rPr lang="en-GB" sz="2000" dirty="0">
                <a:solidFill>
                  <a:srgbClr val="32323C"/>
                </a:solidFill>
                <a:cs typeface="Times New Roman" panose="02020603050405020304" pitchFamily="18" charset="0"/>
              </a:rPr>
              <a:t>* Important for movements during</a:t>
            </a:r>
            <a:br>
              <a:rPr lang="en-GB" sz="2000" dirty="0">
                <a:solidFill>
                  <a:srgbClr val="32323C"/>
                </a:solidFill>
                <a:cs typeface="Times New Roman" panose="02020603050405020304" pitchFamily="18" charset="0"/>
              </a:rPr>
            </a:br>
            <a:r>
              <a:rPr lang="en-GB" sz="2000" dirty="0">
                <a:solidFill>
                  <a:srgbClr val="32323C"/>
                </a:solidFill>
                <a:cs typeface="Times New Roman" panose="02020603050405020304" pitchFamily="18" charset="0"/>
              </a:rPr>
              <a:t>  the swallowing and speech</a:t>
            </a:r>
            <a:br>
              <a:rPr lang="en-GB" sz="2000" dirty="0">
                <a:solidFill>
                  <a:srgbClr val="32323C"/>
                </a:solidFill>
                <a:cs typeface="Times New Roman" panose="02020603050405020304" pitchFamily="18" charset="0"/>
              </a:rPr>
            </a:br>
            <a:endParaRPr lang="en-GB" sz="2000" dirty="0">
              <a:solidFill>
                <a:srgbClr val="32323C"/>
              </a:solidFill>
              <a:cs typeface="Times New Roman" panose="02020603050405020304" pitchFamily="18" charset="0"/>
            </a:endParaRPr>
          </a:p>
          <a:p>
            <a:r>
              <a:rPr lang="en-GB" sz="2000" dirty="0">
                <a:solidFill>
                  <a:srgbClr val="32323C"/>
                </a:solidFill>
                <a:cs typeface="Times New Roman" panose="02020603050405020304" pitchFamily="18" charset="0"/>
              </a:rPr>
              <a:t>* It consists of:</a:t>
            </a:r>
            <a:br>
              <a:rPr lang="en-GB" sz="2000" dirty="0">
                <a:solidFill>
                  <a:srgbClr val="32323C"/>
                </a:solidFill>
                <a:cs typeface="Times New Roman" panose="02020603050405020304" pitchFamily="18" charset="0"/>
              </a:rPr>
            </a:br>
            <a:r>
              <a:rPr lang="en-GB" sz="2000" dirty="0">
                <a:solidFill>
                  <a:srgbClr val="32323C"/>
                </a:solidFill>
                <a:cs typeface="Times New Roman" panose="02020603050405020304" pitchFamily="18" charset="0"/>
              </a:rPr>
              <a:t> 1) body (corpus)</a:t>
            </a:r>
          </a:p>
          <a:p>
            <a:r>
              <a:rPr lang="en-GB" sz="2000" dirty="0">
                <a:solidFill>
                  <a:srgbClr val="32323C"/>
                </a:solidFill>
                <a:cs typeface="Times New Roman" panose="02020603050405020304" pitchFamily="18" charset="0"/>
              </a:rPr>
              <a:t> 2) paired greater horn  (</a:t>
            </a:r>
            <a:r>
              <a:rPr lang="en-GB" sz="2000" dirty="0" err="1">
                <a:solidFill>
                  <a:srgbClr val="32323C"/>
                </a:solidFill>
                <a:cs typeface="Times New Roman" panose="02020603050405020304" pitchFamily="18" charset="0"/>
              </a:rPr>
              <a:t>cornu</a:t>
            </a:r>
            <a:r>
              <a:rPr lang="en-GB" sz="2000" dirty="0">
                <a:solidFill>
                  <a:srgbClr val="32323C"/>
                </a:solidFill>
                <a:cs typeface="Times New Roman" panose="02020603050405020304" pitchFamily="18" charset="0"/>
              </a:rPr>
              <a:t> majus)</a:t>
            </a:r>
            <a:br>
              <a:rPr lang="en-GB" sz="2000" dirty="0">
                <a:solidFill>
                  <a:srgbClr val="32323C"/>
                </a:solidFill>
                <a:cs typeface="Times New Roman" panose="02020603050405020304" pitchFamily="18" charset="0"/>
              </a:rPr>
            </a:br>
            <a:r>
              <a:rPr lang="en-GB" sz="2000" dirty="0">
                <a:solidFill>
                  <a:srgbClr val="32323C"/>
                </a:solidFill>
                <a:cs typeface="Times New Roman" panose="02020603050405020304" pitchFamily="18" charset="0"/>
              </a:rPr>
              <a:t> 3) paired lesser horn (</a:t>
            </a:r>
            <a:r>
              <a:rPr lang="en-GB" sz="2000" dirty="0" err="1">
                <a:solidFill>
                  <a:srgbClr val="32323C"/>
                </a:solidFill>
                <a:cs typeface="Times New Roman" panose="02020603050405020304" pitchFamily="18" charset="0"/>
              </a:rPr>
              <a:t>cornu</a:t>
            </a:r>
            <a:r>
              <a:rPr lang="en-GB" sz="2000" dirty="0">
                <a:solidFill>
                  <a:srgbClr val="32323C"/>
                </a:solidFill>
                <a:cs typeface="Times New Roman" panose="02020603050405020304" pitchFamily="18" charset="0"/>
              </a:rPr>
              <a:t> minus)</a:t>
            </a:r>
          </a:p>
          <a:p>
            <a:br>
              <a:rPr lang="en-GB" sz="2000" b="0" i="0" dirty="0">
                <a:solidFill>
                  <a:srgbClr val="32323C"/>
                </a:solidFill>
                <a:effectLst/>
                <a:cs typeface="Times New Roman" panose="02020603050405020304" pitchFamily="18" charset="0"/>
              </a:rPr>
            </a:br>
            <a:br>
              <a:rPr lang="en-GB" sz="2000" b="0" i="0" dirty="0">
                <a:solidFill>
                  <a:srgbClr val="32323C"/>
                </a:solidFill>
                <a:effectLst/>
                <a:cs typeface="Times New Roman" panose="02020603050405020304" pitchFamily="18" charset="0"/>
              </a:rPr>
            </a:br>
            <a:endParaRPr lang="en-GB" sz="2000" dirty="0">
              <a:cs typeface="Times New Roman" panose="02020603050405020304" pitchFamily="18" charset="0"/>
            </a:endParaRPr>
          </a:p>
        </p:txBody>
      </p:sp>
    </p:spTree>
  </p:cSld>
  <p:clrMapOvr>
    <a:masterClrMapping/>
  </p:clrMapOvr>
  <p:transition spd="slow"/>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rrowheads="1"/>
          </p:cNvSpPr>
          <p:nvPr>
            <p:ph type="title"/>
          </p:nvPr>
        </p:nvSpPr>
        <p:spPr>
          <a:xfrm>
            <a:off x="457200" y="274638"/>
            <a:ext cx="8229600" cy="457199"/>
          </a:xfrm>
        </p:spPr>
        <p:txBody>
          <a:bodyPr/>
          <a:lstStyle/>
          <a:p>
            <a:pPr eaLnBrk="1" hangingPunct="1"/>
            <a:r>
              <a:rPr lang="sr-Latn-CS" altLang="sr-Latn-RS" sz="2400" b="1" dirty="0">
                <a:latin typeface="Times New Roman" panose="02020603050405020304" pitchFamily="18" charset="0"/>
              </a:rPr>
              <a:t>OS HYOIDEUM – </a:t>
            </a:r>
            <a:r>
              <a:rPr lang="en-GB" altLang="sr-Latn-RS" sz="2400" b="1" dirty="0">
                <a:latin typeface="Times New Roman" panose="02020603050405020304" pitchFamily="18" charset="0"/>
              </a:rPr>
              <a:t>HYOID BONE</a:t>
            </a:r>
            <a:endParaRPr lang="en-US" altLang="sr-Latn-RS" sz="2400" b="1" dirty="0">
              <a:latin typeface="Times New Roman" panose="02020603050405020304" pitchFamily="18" charset="0"/>
            </a:endParaRPr>
          </a:p>
        </p:txBody>
      </p:sp>
      <p:sp>
        <p:nvSpPr>
          <p:cNvPr id="72707" name="Rectangle 3"/>
          <p:cNvSpPr>
            <a:spLocks noGrp="1" noChangeArrowheads="1"/>
          </p:cNvSpPr>
          <p:nvPr>
            <p:ph sz="half" idx="1"/>
          </p:nvPr>
        </p:nvSpPr>
        <p:spPr>
          <a:xfrm>
            <a:off x="28575" y="1285875"/>
            <a:ext cx="5263505" cy="4840288"/>
          </a:xfrm>
        </p:spPr>
        <p:txBody>
          <a:bodyPr/>
          <a:lstStyle/>
          <a:p>
            <a:pPr eaLnBrk="1" hangingPunct="1"/>
            <a:r>
              <a:rPr lang="en-GB" altLang="sr-Latn-RS" sz="2200" b="1" dirty="0">
                <a:latin typeface="Times New Roman" panose="02020603050405020304" pitchFamily="18" charset="0"/>
              </a:rPr>
              <a:t>Body (</a:t>
            </a:r>
            <a:r>
              <a:rPr lang="sr-Latn-CS" altLang="sr-Latn-RS" sz="2200" b="1" dirty="0" err="1">
                <a:latin typeface="Times New Roman" panose="02020603050405020304" pitchFamily="18" charset="0"/>
              </a:rPr>
              <a:t>Corpus</a:t>
            </a:r>
            <a:r>
              <a:rPr lang="sr-Latn-CS" altLang="sr-Latn-RS" sz="2200" b="1" dirty="0">
                <a:latin typeface="Times New Roman" panose="02020603050405020304" pitchFamily="18" charset="0"/>
              </a:rPr>
              <a:t> </a:t>
            </a:r>
            <a:r>
              <a:rPr lang="sr-Latn-CS" altLang="sr-Latn-RS" sz="2200" b="1" dirty="0" err="1">
                <a:latin typeface="Times New Roman" panose="02020603050405020304" pitchFamily="18" charset="0"/>
              </a:rPr>
              <a:t>ossis</a:t>
            </a:r>
            <a:r>
              <a:rPr lang="sr-Latn-CS" altLang="sr-Latn-RS" sz="2200" b="1" dirty="0">
                <a:latin typeface="Times New Roman" panose="02020603050405020304" pitchFamily="18" charset="0"/>
              </a:rPr>
              <a:t>  </a:t>
            </a:r>
            <a:r>
              <a:rPr lang="sr-Latn-CS" altLang="sr-Latn-RS" sz="2200" b="1" dirty="0" err="1">
                <a:latin typeface="Times New Roman" panose="02020603050405020304" pitchFamily="18" charset="0"/>
              </a:rPr>
              <a:t>hyoidei</a:t>
            </a:r>
            <a:r>
              <a:rPr lang="en-GB" altLang="sr-Latn-RS" sz="2200" b="1" dirty="0">
                <a:latin typeface="Times New Roman" panose="02020603050405020304" pitchFamily="18" charset="0"/>
              </a:rPr>
              <a:t>)</a:t>
            </a:r>
            <a:br>
              <a:rPr lang="en-GB" altLang="sr-Latn-RS" sz="2200" b="1" dirty="0">
                <a:latin typeface="Times New Roman" panose="02020603050405020304" pitchFamily="18" charset="0"/>
              </a:rPr>
            </a:br>
            <a:br>
              <a:rPr lang="en-GB" altLang="sr-Latn-RS" sz="2200" b="1" dirty="0">
                <a:latin typeface="Times New Roman" panose="02020603050405020304" pitchFamily="18" charset="0"/>
              </a:rPr>
            </a:br>
            <a:r>
              <a:rPr lang="en-GB" altLang="sr-Latn-RS" sz="2000" dirty="0">
                <a:latin typeface="Times New Roman" panose="02020603050405020304" pitchFamily="18" charset="0"/>
              </a:rPr>
              <a:t>- It has anterior (convex) and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posterior (concave) surface</a:t>
            </a:r>
            <a:br>
              <a:rPr lang="en-GB" altLang="sr-Latn-RS" sz="2000" dirty="0">
                <a:latin typeface="Times New Roman" panose="02020603050405020304" pitchFamily="18" charset="0"/>
              </a:rPr>
            </a:b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altLang="sr-Latn-RS" sz="2000" dirty="0">
                <a:solidFill>
                  <a:srgbClr val="0000FF"/>
                </a:solidFill>
                <a:latin typeface="Times New Roman" panose="02020603050405020304" pitchFamily="18" charset="0"/>
              </a:rPr>
              <a:t>Anterior surface </a:t>
            </a:r>
            <a:r>
              <a:rPr lang="en-GB" altLang="sr-Latn-RS" sz="2000" dirty="0">
                <a:latin typeface="Times New Roman" panose="02020603050405020304" pitchFamily="18" charset="0"/>
              </a:rPr>
              <a:t>has vertical and</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transverse bony ridge that divides this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surface into four quadrants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 upper quadrants</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for attachment of</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m.geniohyoideus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m.hyoglossus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b) lower quadrants</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for attachment of</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m.mylohyoideus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m.digastricus</a:t>
            </a:r>
            <a:r>
              <a:rPr lang="sr-Latn-CS"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m.stylohyoideus</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en-GB" altLang="sr-Latn-RS" sz="2000" dirty="0">
                <a:solidFill>
                  <a:srgbClr val="0000FF"/>
                </a:solidFill>
                <a:latin typeface="Times New Roman" panose="02020603050405020304" pitchFamily="18" charset="0"/>
              </a:rPr>
              <a:t>Inferior border</a:t>
            </a:r>
            <a:r>
              <a:rPr lang="sr-Latn-CS" altLang="sr-Latn-RS" sz="2000" dirty="0">
                <a:latin typeface="Times New Roman" panose="02020603050405020304" pitchFamily="18" charset="0"/>
              </a:rPr>
              <a:t>: </a:t>
            </a:r>
            <a:r>
              <a:rPr lang="en-GB" altLang="sr-Latn-RS" sz="2000" dirty="0">
                <a:latin typeface="Times New Roman" panose="02020603050405020304" pitchFamily="18" charset="0"/>
              </a:rPr>
              <a:t>for attachment of</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err="1">
                <a:latin typeface="Times New Roman" panose="02020603050405020304" pitchFamily="18" charset="0"/>
              </a:rPr>
              <a:t>m.omohyoideus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m.sternohyoideus</a:t>
            </a:r>
            <a:r>
              <a:rPr lang="en-GB" altLang="sr-Latn-RS" sz="2000" dirty="0">
                <a:latin typeface="Times New Roman" panose="02020603050405020304" pitchFamily="18" charset="0"/>
              </a:rPr>
              <a:t>,</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
            </a:r>
            <a:r>
              <a:rPr lang="sr-Latn-CS" altLang="sr-Latn-RS" sz="2000" dirty="0">
                <a:latin typeface="Times New Roman" panose="02020603050405020304" pitchFamily="18" charset="0"/>
              </a:rPr>
              <a:t>membrana </a:t>
            </a:r>
            <a:r>
              <a:rPr lang="sr-Latn-CS" altLang="sr-Latn-RS" sz="2000" dirty="0" err="1">
                <a:latin typeface="Times New Roman" panose="02020603050405020304" pitchFamily="18" charset="0"/>
              </a:rPr>
              <a:t>thyrohyoidea</a:t>
            </a:r>
            <a:endParaRPr lang="sr-Latn-CS" altLang="sr-Latn-RS" sz="2000" dirty="0">
              <a:latin typeface="Times New Roman" panose="02020603050405020304" pitchFamily="18" charset="0"/>
            </a:endParaRPr>
          </a:p>
        </p:txBody>
      </p:sp>
      <p:pic>
        <p:nvPicPr>
          <p:cNvPr id="72708" name="Picture 3" descr="D:\My Documents\My Scans\maxilla16.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8677" t="29259" r="28677" b="47324"/>
          <a:stretch>
            <a:fillRect/>
          </a:stretch>
        </p:blipFill>
        <p:spPr>
          <a:xfrm>
            <a:off x="5024438" y="2000250"/>
            <a:ext cx="4090987" cy="3113088"/>
          </a:xfrm>
          <a:noFill/>
        </p:spPr>
      </p:pic>
    </p:spTree>
  </p:cSld>
  <p:clrMapOvr>
    <a:masterClrMapping/>
  </p:clrMapOvr>
  <p:transition spd="slow"/>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AF189-54CF-141E-96E7-FC19EDCF2D71}"/>
            </a:ext>
          </a:extLst>
        </p:cNvPr>
        <p:cNvGrpSpPr/>
        <p:nvPr/>
      </p:nvGrpSpPr>
      <p:grpSpPr>
        <a:xfrm>
          <a:off x="0" y="0"/>
          <a:ext cx="0" cy="0"/>
          <a:chOff x="0" y="0"/>
          <a:chExt cx="0" cy="0"/>
        </a:xfrm>
      </p:grpSpPr>
      <p:sp>
        <p:nvSpPr>
          <p:cNvPr id="72706" name="Rectangle 2">
            <a:extLst>
              <a:ext uri="{FF2B5EF4-FFF2-40B4-BE49-F238E27FC236}">
                <a16:creationId xmlns:a16="http://schemas.microsoft.com/office/drawing/2014/main" id="{9C9CB296-758C-49FD-3A4E-2904376906EA}"/>
              </a:ext>
            </a:extLst>
          </p:cNvPr>
          <p:cNvSpPr>
            <a:spLocks noGrp="1" noRot="1" noChangeArrowheads="1"/>
          </p:cNvSpPr>
          <p:nvPr>
            <p:ph type="title"/>
          </p:nvPr>
        </p:nvSpPr>
        <p:spPr>
          <a:xfrm>
            <a:off x="457200" y="274638"/>
            <a:ext cx="8229600" cy="457199"/>
          </a:xfrm>
        </p:spPr>
        <p:txBody>
          <a:bodyPr/>
          <a:lstStyle/>
          <a:p>
            <a:pPr eaLnBrk="1" hangingPunct="1"/>
            <a:r>
              <a:rPr lang="sr-Latn-CS" altLang="sr-Latn-RS" sz="2400" b="1" dirty="0">
                <a:latin typeface="Times New Roman" panose="02020603050405020304" pitchFamily="18" charset="0"/>
              </a:rPr>
              <a:t>OS HYOIDEUM – </a:t>
            </a:r>
            <a:r>
              <a:rPr lang="en-GB" altLang="sr-Latn-RS" sz="2400" b="1" dirty="0">
                <a:latin typeface="Times New Roman" panose="02020603050405020304" pitchFamily="18" charset="0"/>
              </a:rPr>
              <a:t>HYOID BONE</a:t>
            </a:r>
            <a:endParaRPr lang="en-US" altLang="sr-Latn-RS" sz="2400" b="1" dirty="0">
              <a:latin typeface="Times New Roman" panose="02020603050405020304" pitchFamily="18" charset="0"/>
            </a:endParaRPr>
          </a:p>
        </p:txBody>
      </p:sp>
      <p:sp>
        <p:nvSpPr>
          <p:cNvPr id="72707" name="Rectangle 3">
            <a:extLst>
              <a:ext uri="{FF2B5EF4-FFF2-40B4-BE49-F238E27FC236}">
                <a16:creationId xmlns:a16="http://schemas.microsoft.com/office/drawing/2014/main" id="{47EEE7F1-62E6-E62D-ABF4-53196B9B4938}"/>
              </a:ext>
            </a:extLst>
          </p:cNvPr>
          <p:cNvSpPr>
            <a:spLocks noGrp="1" noChangeArrowheads="1"/>
          </p:cNvSpPr>
          <p:nvPr>
            <p:ph sz="half" idx="1"/>
          </p:nvPr>
        </p:nvSpPr>
        <p:spPr>
          <a:xfrm>
            <a:off x="28575" y="836712"/>
            <a:ext cx="8660357" cy="6021288"/>
          </a:xfrm>
        </p:spPr>
        <p:txBody>
          <a:bodyPr/>
          <a:lstStyle/>
          <a:p>
            <a:pPr eaLnBrk="1" hangingPunct="1"/>
            <a:r>
              <a:rPr lang="en-GB" altLang="sr-Latn-RS" sz="2200" b="1" dirty="0">
                <a:latin typeface="Times New Roman" panose="02020603050405020304" pitchFamily="18" charset="0"/>
              </a:rPr>
              <a:t>Greater horn  (</a:t>
            </a:r>
            <a:r>
              <a:rPr lang="en-GB" altLang="sr-Latn-RS" sz="2200" b="1" dirty="0" err="1">
                <a:latin typeface="Times New Roman" panose="02020603050405020304" pitchFamily="18" charset="0"/>
              </a:rPr>
              <a:t>Cornu</a:t>
            </a:r>
            <a:r>
              <a:rPr lang="en-GB" altLang="sr-Latn-RS" sz="2200" b="1" dirty="0">
                <a:latin typeface="Times New Roman" panose="02020603050405020304" pitchFamily="18" charset="0"/>
              </a:rPr>
              <a:t> majus)</a:t>
            </a:r>
            <a:br>
              <a:rPr lang="en-GB" altLang="sr-Latn-RS" sz="2200" b="1" dirty="0">
                <a:latin typeface="Times New Roman" panose="02020603050405020304" pitchFamily="18" charset="0"/>
              </a:rPr>
            </a:br>
            <a:br>
              <a:rPr lang="en-GB" altLang="sr-Latn-RS" sz="1000" b="1" dirty="0">
                <a:latin typeface="Times New Roman" panose="02020603050405020304" pitchFamily="18" charset="0"/>
              </a:rPr>
            </a:br>
            <a:r>
              <a:rPr lang="en-GB" altLang="sr-Latn-RS" sz="2000" dirty="0">
                <a:latin typeface="Times New Roman" panose="02020603050405020304" pitchFamily="18" charset="0"/>
              </a:rPr>
              <a:t>* As the paired structure, </a:t>
            </a:r>
            <a:r>
              <a:rPr lang="en-GB" sz="2000" b="0" i="0" dirty="0">
                <a:solidFill>
                  <a:srgbClr val="32323C"/>
                </a:solidFill>
                <a:effectLst/>
                <a:latin typeface="Times New Roman" panose="02020603050405020304" pitchFamily="18" charset="0"/>
                <a:cs typeface="Times New Roman" panose="02020603050405020304" pitchFamily="18" charset="0"/>
              </a:rPr>
              <a:t>extends from each end of the body in a posterior,</a:t>
            </a:r>
            <a:br>
              <a:rPr lang="en-GB" sz="2000" b="0" i="0" dirty="0">
                <a:solidFill>
                  <a:srgbClr val="32323C"/>
                </a:solidFill>
                <a:effectLst/>
                <a:latin typeface="Times New Roman" panose="02020603050405020304" pitchFamily="18" charset="0"/>
                <a:cs typeface="Times New Roman" panose="02020603050405020304" pitchFamily="18" charset="0"/>
              </a:rPr>
            </a:br>
            <a:r>
              <a:rPr lang="en-GB" sz="2000" dirty="0">
                <a:solidFill>
                  <a:srgbClr val="32323C"/>
                </a:solidFill>
                <a:latin typeface="Times New Roman" panose="02020603050405020304" pitchFamily="18" charset="0"/>
                <a:cs typeface="Times New Roman" panose="02020603050405020304" pitchFamily="18" charset="0"/>
              </a:rPr>
              <a:t>   </a:t>
            </a:r>
            <a:r>
              <a:rPr lang="en-GB" sz="2000" b="0" i="0" dirty="0">
                <a:solidFill>
                  <a:srgbClr val="32323C"/>
                </a:solidFill>
                <a:effectLst/>
                <a:latin typeface="Times New Roman" panose="02020603050405020304" pitchFamily="18" charset="0"/>
                <a:cs typeface="Times New Roman" panose="02020603050405020304" pitchFamily="18" charset="0"/>
              </a:rPr>
              <a:t>superior and lateral direction.</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Attachment of:</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a:t>
            </a:r>
            <a:r>
              <a:rPr lang="sr-Latn-CS" altLang="sr-Latn-RS" sz="2000" dirty="0" err="1">
                <a:latin typeface="Times New Roman" panose="02020603050405020304" pitchFamily="18" charset="0"/>
              </a:rPr>
              <a:t>m.constrictor</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pharyngis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medius</a:t>
            </a:r>
            <a:r>
              <a:rPr lang="sr-Latn-CS"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a:t>
            </a:r>
            <a:r>
              <a:rPr lang="sr-Latn-CS" altLang="sr-Latn-RS" sz="2000" dirty="0" err="1">
                <a:latin typeface="Times New Roman" panose="02020603050405020304" pitchFamily="18" charset="0"/>
              </a:rPr>
              <a:t>m.hyoglossus</a:t>
            </a:r>
            <a:br>
              <a:rPr lang="en-GB" altLang="sr-Latn-RS" sz="2000" dirty="0">
                <a:latin typeface="Times New Roman" panose="02020603050405020304" pitchFamily="18" charset="0"/>
              </a:rPr>
            </a:br>
            <a:endParaRPr lang="sr-Latn-CS" altLang="sr-Latn-RS" sz="2000" dirty="0">
              <a:latin typeface="Times New Roman" panose="02020603050405020304" pitchFamily="18" charset="0"/>
            </a:endParaRPr>
          </a:p>
          <a:p>
            <a:pPr eaLnBrk="1" hangingPunct="1"/>
            <a:r>
              <a:rPr lang="en-GB" altLang="sr-Latn-RS" sz="2200" b="1" dirty="0">
                <a:latin typeface="Times New Roman" panose="02020603050405020304" pitchFamily="18" charset="0"/>
              </a:rPr>
              <a:t>Lesser horn  (</a:t>
            </a:r>
            <a:r>
              <a:rPr lang="en-GB" altLang="sr-Latn-RS" sz="2200" b="1" dirty="0" err="1">
                <a:latin typeface="Times New Roman" panose="02020603050405020304" pitchFamily="18" charset="0"/>
              </a:rPr>
              <a:t>Cornu</a:t>
            </a:r>
            <a:r>
              <a:rPr lang="en-GB" altLang="sr-Latn-RS" sz="2200" b="1" dirty="0">
                <a:latin typeface="Times New Roman" panose="02020603050405020304" pitchFamily="18" charset="0"/>
              </a:rPr>
              <a:t> minus)</a:t>
            </a:r>
            <a:br>
              <a:rPr lang="en-GB" altLang="sr-Latn-RS" sz="2200" b="1" dirty="0">
                <a:latin typeface="Times New Roman" panose="02020603050405020304" pitchFamily="18" charset="0"/>
              </a:rPr>
            </a:br>
            <a:br>
              <a:rPr lang="en-GB" altLang="sr-Latn-RS" sz="1000" b="1" dirty="0">
                <a:latin typeface="Times New Roman" panose="02020603050405020304" pitchFamily="18" charset="0"/>
              </a:rPr>
            </a:br>
            <a:r>
              <a:rPr lang="en-GB" altLang="sr-Latn-RS" sz="2000" dirty="0">
                <a:latin typeface="Times New Roman" panose="02020603050405020304" pitchFamily="18" charset="0"/>
              </a:rPr>
              <a:t>* As the paired structure, </a:t>
            </a:r>
            <a:r>
              <a:rPr lang="en-GB" sz="2000" b="0" i="0" dirty="0">
                <a:solidFill>
                  <a:srgbClr val="32323C"/>
                </a:solidFill>
                <a:effectLst/>
                <a:latin typeface="Times New Roman" panose="02020603050405020304" pitchFamily="18" charset="0"/>
                <a:cs typeface="Times New Roman" panose="02020603050405020304" pitchFamily="18" charset="0"/>
              </a:rPr>
              <a:t>arises from the </a:t>
            </a:r>
            <a:br>
              <a:rPr lang="en-GB" sz="2000" b="0" i="0" dirty="0">
                <a:solidFill>
                  <a:srgbClr val="32323C"/>
                </a:solidFill>
                <a:effectLst/>
                <a:latin typeface="Times New Roman" panose="02020603050405020304" pitchFamily="18" charset="0"/>
                <a:cs typeface="Times New Roman" panose="02020603050405020304" pitchFamily="18" charset="0"/>
              </a:rPr>
            </a:br>
            <a:r>
              <a:rPr lang="en-GB" sz="2000" b="0" i="0" dirty="0">
                <a:solidFill>
                  <a:srgbClr val="32323C"/>
                </a:solidFill>
                <a:effectLst/>
                <a:latin typeface="Times New Roman" panose="02020603050405020304" pitchFamily="18" charset="0"/>
                <a:cs typeface="Times New Roman" panose="02020603050405020304" pitchFamily="18" charset="0"/>
              </a:rPr>
              <a:t>  superior aspect of the hyoid bone, near the </a:t>
            </a:r>
            <a:br>
              <a:rPr lang="en-GB" sz="2000" b="0" i="0" dirty="0">
                <a:solidFill>
                  <a:srgbClr val="32323C"/>
                </a:solidFill>
                <a:effectLst/>
                <a:latin typeface="Times New Roman" panose="02020603050405020304" pitchFamily="18" charset="0"/>
                <a:cs typeface="Times New Roman" panose="02020603050405020304" pitchFamily="18" charset="0"/>
              </a:rPr>
            </a:br>
            <a:r>
              <a:rPr lang="en-GB" sz="2000" b="0" i="0" dirty="0">
                <a:solidFill>
                  <a:srgbClr val="32323C"/>
                </a:solidFill>
                <a:effectLst/>
                <a:latin typeface="Times New Roman" panose="02020603050405020304" pitchFamily="18" charset="0"/>
                <a:cs typeface="Times New Roman" panose="02020603050405020304" pitchFamily="18" charset="0"/>
              </a:rPr>
              <a:t>  origin of the greater horn. </a:t>
            </a:r>
            <a:br>
              <a:rPr lang="en-GB" sz="2000" b="0" i="0" dirty="0">
                <a:solidFill>
                  <a:srgbClr val="32323C"/>
                </a:solidFill>
                <a:effectLst/>
                <a:latin typeface="Times New Roman" panose="02020603050405020304" pitchFamily="18" charset="0"/>
                <a:cs typeface="Times New Roman" panose="02020603050405020304" pitchFamily="18" charset="0"/>
              </a:rPr>
            </a:br>
            <a:r>
              <a:rPr lang="en-GB" sz="2000" b="0" i="0" dirty="0">
                <a:solidFill>
                  <a:srgbClr val="32323C"/>
                </a:solidFill>
                <a:effectLst/>
                <a:latin typeface="Times New Roman" panose="02020603050405020304" pitchFamily="18" charset="0"/>
                <a:cs typeface="Times New Roman" panose="02020603050405020304" pitchFamily="18" charset="0"/>
              </a:rPr>
              <a:t>  It projects </a:t>
            </a:r>
            <a:r>
              <a:rPr lang="en-GB" sz="2000" b="0" i="0" dirty="0" err="1">
                <a:solidFill>
                  <a:srgbClr val="32323C"/>
                </a:solidFill>
                <a:effectLst/>
                <a:latin typeface="Times New Roman" panose="02020603050405020304" pitchFamily="18" charset="0"/>
                <a:cs typeface="Times New Roman" panose="02020603050405020304" pitchFamily="18" charset="0"/>
              </a:rPr>
              <a:t>superoposteriorly</a:t>
            </a:r>
            <a:r>
              <a:rPr lang="en-GB" sz="2000" b="0" i="0" dirty="0">
                <a:solidFill>
                  <a:srgbClr val="32323C"/>
                </a:solidFill>
                <a:effectLst/>
                <a:latin typeface="Times New Roman" panose="02020603050405020304" pitchFamily="18" charset="0"/>
                <a:cs typeface="Times New Roman" panose="02020603050405020304" pitchFamily="18" charset="0"/>
              </a:rPr>
              <a:t> (toward the </a:t>
            </a:r>
            <a:br>
              <a:rPr lang="en-GB" sz="2000" b="0" i="0" dirty="0">
                <a:solidFill>
                  <a:srgbClr val="32323C"/>
                </a:solidFill>
                <a:effectLst/>
                <a:latin typeface="Times New Roman" panose="02020603050405020304" pitchFamily="18" charset="0"/>
                <a:cs typeface="Times New Roman" panose="02020603050405020304" pitchFamily="18" charset="0"/>
              </a:rPr>
            </a:br>
            <a:r>
              <a:rPr lang="en-GB" sz="2000" b="0" i="0" dirty="0">
                <a:solidFill>
                  <a:srgbClr val="32323C"/>
                </a:solidFill>
                <a:effectLst/>
                <a:latin typeface="Times New Roman" panose="02020603050405020304" pitchFamily="18" charset="0"/>
                <a:cs typeface="Times New Roman" panose="02020603050405020304" pitchFamily="18" charset="0"/>
              </a:rPr>
              <a:t>  styloid process of the temporal bone</a:t>
            </a:r>
            <a:r>
              <a:rPr lang="en-GB" sz="1400" b="0" i="0" dirty="0">
                <a:solidFill>
                  <a:srgbClr val="32323C"/>
                </a:solidFill>
                <a:effectLst/>
                <a:latin typeface="acumin-pro"/>
              </a:rPr>
              <a:t>).  </a:t>
            </a:r>
            <a:br>
              <a:rPr lang="en-GB" sz="1400" b="0" i="0" dirty="0">
                <a:solidFill>
                  <a:srgbClr val="32323C"/>
                </a:solidFill>
                <a:effectLst/>
                <a:latin typeface="acumin-pro"/>
              </a:rPr>
            </a:br>
            <a:r>
              <a:rPr lang="en-GB" altLang="sr-Latn-RS" sz="2000" dirty="0">
                <a:latin typeface="Times New Roman" panose="02020603050405020304" pitchFamily="18" charset="0"/>
              </a:rPr>
              <a:t>* Attachment of:</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a:t>
            </a:r>
            <a:r>
              <a:rPr lang="sr-Latn-CS" altLang="sr-Latn-RS" sz="2000" dirty="0" err="1">
                <a:latin typeface="Times New Roman" panose="02020603050405020304" pitchFamily="18" charset="0"/>
              </a:rPr>
              <a:t>lig.stylohyoideum</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a:t>
            </a:r>
            <a:r>
              <a:rPr lang="sr-Latn-CS" altLang="sr-Latn-RS" sz="2000" dirty="0" err="1">
                <a:latin typeface="Times New Roman" panose="02020603050405020304" pitchFamily="18" charset="0"/>
              </a:rPr>
              <a:t>m.constrictor</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pharyngis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medius</a:t>
            </a:r>
            <a:r>
              <a:rPr lang="en-GB" altLang="sr-Latn-RS" sz="2000" dirty="0">
                <a:latin typeface="Times New Roman" panose="02020603050405020304" pitchFamily="18" charset="0"/>
              </a:rPr>
              <a:t> </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a:t>
            </a:r>
            <a:r>
              <a:rPr lang="sr-Latn-CS" altLang="sr-Latn-RS" sz="2000" dirty="0">
                <a:latin typeface="Times New Roman" panose="02020603050405020304" pitchFamily="18" charset="0"/>
              </a:rPr>
              <a:t>m. </a:t>
            </a:r>
            <a:r>
              <a:rPr lang="sr-Latn-CS" altLang="sr-Latn-RS" sz="2000" dirty="0" err="1">
                <a:latin typeface="Times New Roman" panose="02020603050405020304" pitchFamily="18" charset="0"/>
              </a:rPr>
              <a:t>longitudinalis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superior</a:t>
            </a:r>
            <a:br>
              <a:rPr lang="en-GB" altLang="sr-Latn-RS" sz="2000" dirty="0">
                <a:latin typeface="Times New Roman" panose="02020603050405020304" pitchFamily="18" charset="0"/>
              </a:rPr>
            </a:br>
            <a:r>
              <a:rPr lang="en-GB" altLang="sr-Latn-RS" sz="2000" dirty="0">
                <a:latin typeface="Times New Roman" panose="02020603050405020304" pitchFamily="18" charset="0"/>
              </a:rPr>
              <a:t>  - </a:t>
            </a:r>
            <a:r>
              <a:rPr lang="sr-Latn-CS" altLang="sr-Latn-RS" sz="2000" dirty="0" err="1">
                <a:latin typeface="Times New Roman" panose="02020603050405020304" pitchFamily="18" charset="0"/>
              </a:rPr>
              <a:t>m.longitudinalis</a:t>
            </a:r>
            <a:r>
              <a:rPr lang="sr-Latn-CS" altLang="sr-Latn-RS" sz="2000" dirty="0">
                <a:latin typeface="Times New Roman" panose="02020603050405020304" pitchFamily="18" charset="0"/>
              </a:rPr>
              <a:t> </a:t>
            </a:r>
            <a:r>
              <a:rPr lang="sr-Latn-CS" altLang="sr-Latn-RS" sz="2000" dirty="0" err="1">
                <a:latin typeface="Times New Roman" panose="02020603050405020304" pitchFamily="18" charset="0"/>
              </a:rPr>
              <a:t>inferior</a:t>
            </a:r>
            <a:endParaRPr lang="sr-Latn-CS" altLang="sr-Latn-RS" sz="2000" dirty="0">
              <a:latin typeface="Times New Roman" panose="02020603050405020304" pitchFamily="18" charset="0"/>
            </a:endParaRPr>
          </a:p>
        </p:txBody>
      </p:sp>
      <p:pic>
        <p:nvPicPr>
          <p:cNvPr id="72708" name="Picture 3" descr="D:\My Documents\My Scans\maxilla16.jpg">
            <a:extLst>
              <a:ext uri="{FF2B5EF4-FFF2-40B4-BE49-F238E27FC236}">
                <a16:creationId xmlns:a16="http://schemas.microsoft.com/office/drawing/2014/main" id="{F833F99F-D72B-FC9F-86D3-5EC3FE798CF5}"/>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28677" t="29259" r="28677" b="47324"/>
          <a:stretch>
            <a:fillRect/>
          </a:stretch>
        </p:blipFill>
        <p:spPr>
          <a:xfrm>
            <a:off x="5024438" y="2000250"/>
            <a:ext cx="4090987" cy="3113088"/>
          </a:xfrm>
          <a:noFill/>
        </p:spPr>
      </p:pic>
    </p:spTree>
    <p:extLst>
      <p:ext uri="{BB962C8B-B14F-4D97-AF65-F5344CB8AC3E}">
        <p14:creationId xmlns:p14="http://schemas.microsoft.com/office/powerpoint/2010/main" val="3536737899"/>
      </p:ext>
    </p:extLst>
  </p:cSld>
  <p:clrMapOvr>
    <a:masterClrMapping/>
  </p:clrMapOvr>
  <p:transition spd="slow"/>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3" descr="D:\My Documents\My Scans\maxilla16.jpg"/>
          <p:cNvPicPr>
            <a:picLocks noChangeAspect="1" noChangeArrowheads="1"/>
          </p:cNvPicPr>
          <p:nvPr/>
        </p:nvPicPr>
        <p:blipFill>
          <a:blip r:embed="rId2">
            <a:extLst>
              <a:ext uri="{28A0092B-C50C-407E-A947-70E740481C1C}">
                <a14:useLocalDpi xmlns:a14="http://schemas.microsoft.com/office/drawing/2010/main" val="0"/>
              </a:ext>
            </a:extLst>
          </a:blip>
          <a:srcRect l="28677" t="29259" r="28677" b="47324"/>
          <a:stretch>
            <a:fillRect/>
          </a:stretch>
        </p:blipFill>
        <p:spPr bwMode="auto">
          <a:xfrm>
            <a:off x="928688" y="642938"/>
            <a:ext cx="7358062" cy="535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4"/>
          <p:cNvPicPr>
            <a:picLocks noChangeAspect="1" noChangeArrowheads="1"/>
          </p:cNvPicPr>
          <p:nvPr/>
        </p:nvPicPr>
        <p:blipFill>
          <a:blip r:embed="rId2">
            <a:extLst>
              <a:ext uri="{28A0092B-C50C-407E-A947-70E740481C1C}">
                <a14:useLocalDpi xmlns:a14="http://schemas.microsoft.com/office/drawing/2010/main" val="0"/>
              </a:ext>
            </a:extLst>
          </a:blip>
          <a:srcRect l="9190" r="38460" b="39026"/>
          <a:stretch>
            <a:fillRect/>
          </a:stretch>
        </p:blipFill>
        <p:spPr bwMode="auto">
          <a:xfrm>
            <a:off x="4751512" y="1412776"/>
            <a:ext cx="4239444" cy="3706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5C891DF4-5E81-2CB7-0F47-1E1BEC73B19A}"/>
              </a:ext>
            </a:extLst>
          </p:cNvPr>
          <p:cNvSpPr txBox="1"/>
          <p:nvPr/>
        </p:nvSpPr>
        <p:spPr>
          <a:xfrm>
            <a:off x="179512" y="1412776"/>
            <a:ext cx="4572000" cy="5016758"/>
          </a:xfrm>
          <a:prstGeom prst="rect">
            <a:avLst/>
          </a:prstGeom>
          <a:noFill/>
        </p:spPr>
        <p:txBody>
          <a:bodyPr wrap="square">
            <a:spAutoFit/>
          </a:bodyPr>
          <a:lstStyle/>
          <a:p>
            <a:pPr algn="l"/>
            <a:r>
              <a:rPr lang="en-GB" sz="2000" b="1" i="0" dirty="0">
                <a:solidFill>
                  <a:srgbClr val="32323C"/>
                </a:solidFill>
                <a:effectLst/>
                <a:cs typeface="Times New Roman" panose="02020603050405020304" pitchFamily="18" charset="0"/>
              </a:rPr>
              <a:t>Ligament Attachments:</a:t>
            </a:r>
          </a:p>
          <a:p>
            <a:pPr algn="l"/>
            <a:endParaRPr lang="en-GB" sz="2000" b="1" i="0" dirty="0">
              <a:solidFill>
                <a:srgbClr val="32323C"/>
              </a:solidFill>
              <a:effectLst/>
              <a:cs typeface="Times New Roman" panose="02020603050405020304" pitchFamily="18" charset="0"/>
            </a:endParaRPr>
          </a:p>
          <a:p>
            <a:pPr algn="just"/>
            <a:r>
              <a:rPr lang="en-GB" sz="2000" b="0" i="0" dirty="0">
                <a:solidFill>
                  <a:srgbClr val="32323C"/>
                </a:solidFill>
                <a:effectLst/>
                <a:cs typeface="Times New Roman" panose="02020603050405020304" pitchFamily="18" charset="0"/>
              </a:rPr>
              <a:t>There are three main </a:t>
            </a:r>
            <a:r>
              <a:rPr lang="en-GB" sz="2000" b="1" i="0" dirty="0">
                <a:solidFill>
                  <a:srgbClr val="32323C"/>
                </a:solidFill>
                <a:effectLst/>
                <a:cs typeface="Times New Roman" panose="02020603050405020304" pitchFamily="18" charset="0"/>
              </a:rPr>
              <a:t>ligaments</a:t>
            </a:r>
            <a:r>
              <a:rPr lang="en-GB" sz="2000" b="0" i="0" dirty="0">
                <a:solidFill>
                  <a:srgbClr val="32323C"/>
                </a:solidFill>
                <a:effectLst/>
                <a:cs typeface="Times New Roman" panose="02020603050405020304" pitchFamily="18" charset="0"/>
              </a:rPr>
              <a:t> that attach to the hyoid bone. They act to support the position of the hyoid in the neck.</a:t>
            </a:r>
          </a:p>
          <a:p>
            <a:pPr algn="just">
              <a:buFont typeface="Arial" panose="020B0604020202020204" pitchFamily="34" charset="0"/>
              <a:buChar char="•"/>
            </a:pPr>
            <a:r>
              <a:rPr lang="en-GB" sz="2000" b="1" i="0" dirty="0">
                <a:solidFill>
                  <a:srgbClr val="32323C"/>
                </a:solidFill>
                <a:effectLst/>
                <a:cs typeface="Times New Roman" panose="02020603050405020304" pitchFamily="18" charset="0"/>
              </a:rPr>
              <a:t>Stylohyoid ligament</a:t>
            </a:r>
            <a:r>
              <a:rPr lang="en-GB" sz="2000" b="0" i="0" dirty="0">
                <a:solidFill>
                  <a:srgbClr val="32323C"/>
                </a:solidFill>
                <a:effectLst/>
                <a:cs typeface="Times New Roman" panose="02020603050405020304" pitchFamily="18" charset="0"/>
              </a:rPr>
              <a:t> – extends from the styloid process of the temporal bone to the lesser horn of the hyoid bone.</a:t>
            </a:r>
          </a:p>
          <a:p>
            <a:pPr algn="just">
              <a:buFont typeface="Arial" panose="020B0604020202020204" pitchFamily="34" charset="0"/>
              <a:buChar char="•"/>
            </a:pPr>
            <a:r>
              <a:rPr lang="en-GB" sz="2000" b="1" i="0" dirty="0">
                <a:solidFill>
                  <a:srgbClr val="32323C"/>
                </a:solidFill>
                <a:effectLst/>
                <a:cs typeface="Times New Roman" panose="02020603050405020304" pitchFamily="18" charset="0"/>
              </a:rPr>
              <a:t>Thyrohyoid membrane</a:t>
            </a:r>
            <a:r>
              <a:rPr lang="en-GB" sz="2000" b="0" i="0" dirty="0">
                <a:solidFill>
                  <a:srgbClr val="32323C"/>
                </a:solidFill>
                <a:effectLst/>
                <a:cs typeface="Times New Roman" panose="02020603050405020304" pitchFamily="18" charset="0"/>
              </a:rPr>
              <a:t> – originates from the superior border of the </a:t>
            </a:r>
            <a:r>
              <a:rPr lang="en-GB" sz="2000" b="0" i="0" u="none" strike="noStrike" dirty="0">
                <a:effectLst/>
                <a:cs typeface="Times New Roman" panose="02020603050405020304" pitchFamily="18" charset="0"/>
              </a:rPr>
              <a:t>thyroid cartilage</a:t>
            </a:r>
            <a:r>
              <a:rPr lang="en-GB" sz="2000" b="0" i="0" dirty="0">
                <a:solidFill>
                  <a:srgbClr val="32323C"/>
                </a:solidFill>
                <a:effectLst/>
                <a:cs typeface="Times New Roman" panose="02020603050405020304" pitchFamily="18" charset="0"/>
              </a:rPr>
              <a:t> and attaches to the posterior surface and inferior border of the hyoid bone and the greater horns.</a:t>
            </a:r>
          </a:p>
          <a:p>
            <a:pPr algn="just">
              <a:buFont typeface="Arial" panose="020B0604020202020204" pitchFamily="34" charset="0"/>
              <a:buChar char="•"/>
            </a:pPr>
            <a:r>
              <a:rPr lang="en-GB" sz="2000" b="1" i="0" dirty="0" err="1">
                <a:solidFill>
                  <a:srgbClr val="32323C"/>
                </a:solidFill>
                <a:effectLst/>
                <a:cs typeface="Times New Roman" panose="02020603050405020304" pitchFamily="18" charset="0"/>
              </a:rPr>
              <a:t>Hyoepiglottic</a:t>
            </a:r>
            <a:r>
              <a:rPr lang="en-GB" sz="2000" b="1" i="0" dirty="0">
                <a:solidFill>
                  <a:srgbClr val="32323C"/>
                </a:solidFill>
                <a:effectLst/>
                <a:cs typeface="Times New Roman" panose="02020603050405020304" pitchFamily="18" charset="0"/>
              </a:rPr>
              <a:t> ligament</a:t>
            </a:r>
            <a:r>
              <a:rPr lang="en-GB" sz="2000" b="0" i="0" dirty="0">
                <a:solidFill>
                  <a:srgbClr val="32323C"/>
                </a:solidFill>
                <a:effectLst/>
                <a:cs typeface="Times New Roman" panose="02020603050405020304" pitchFamily="18" charset="0"/>
              </a:rPr>
              <a:t> – connects the posterior of hyoid bone to the anterior aspect of the epiglottis.</a:t>
            </a:r>
          </a:p>
        </p:txBody>
      </p:sp>
      <p:sp>
        <p:nvSpPr>
          <p:cNvPr id="4" name="Rectangle 2">
            <a:extLst>
              <a:ext uri="{FF2B5EF4-FFF2-40B4-BE49-F238E27FC236}">
                <a16:creationId xmlns:a16="http://schemas.microsoft.com/office/drawing/2014/main" id="{1EFCC14C-004D-187D-4E37-D8C9A620206A}"/>
              </a:ext>
            </a:extLst>
          </p:cNvPr>
          <p:cNvSpPr txBox="1">
            <a:spLocks noRot="1" noChangeArrowheads="1"/>
          </p:cNvSpPr>
          <p:nvPr/>
        </p:nvSpPr>
        <p:spPr>
          <a:xfrm>
            <a:off x="457200" y="274638"/>
            <a:ext cx="8229600" cy="457199"/>
          </a:xfrm>
          <a:prstGeom prst="rect">
            <a:avLst/>
          </a:prstGeom>
        </p:spPr>
        <p:txBody>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sr-Latn-CS" altLang="sr-Latn-RS" sz="2400" b="1">
                <a:latin typeface="Times New Roman" panose="02020603050405020304" pitchFamily="18" charset="0"/>
              </a:rPr>
              <a:t>OS HYOIDEUM – </a:t>
            </a:r>
            <a:r>
              <a:rPr lang="en-GB" altLang="sr-Latn-RS" sz="2400" b="1">
                <a:latin typeface="Times New Roman" panose="02020603050405020304" pitchFamily="18" charset="0"/>
              </a:rPr>
              <a:t>HYOID BONE</a:t>
            </a:r>
            <a:endParaRPr lang="en-US" altLang="sr-Latn-RS" sz="2400" b="1" dirty="0">
              <a:latin typeface="Times New Roman" panose="02020603050405020304" pitchFamily="18" charset="0"/>
            </a:endParaRPr>
          </a:p>
        </p:txBody>
      </p:sp>
    </p:spTree>
  </p:cSld>
  <p:clrMapOvr>
    <a:masterClrMapping/>
  </p:clrMapOvr>
  <p:transition spd="slow"/>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3" descr="D:\My Documents\My Scans\maxilla10.jpg"/>
          <p:cNvPicPr>
            <a:picLocks noChangeAspect="1" noChangeArrowheads="1"/>
          </p:cNvPicPr>
          <p:nvPr/>
        </p:nvPicPr>
        <p:blipFill>
          <a:blip r:embed="rId2">
            <a:extLst>
              <a:ext uri="{28A0092B-C50C-407E-A947-70E740481C1C}">
                <a14:useLocalDpi xmlns:a14="http://schemas.microsoft.com/office/drawing/2010/main" val="0"/>
              </a:ext>
            </a:extLst>
          </a:blip>
          <a:srcRect l="23116" t="15208" r="12917" b="58698"/>
          <a:stretch>
            <a:fillRect/>
          </a:stretch>
        </p:blipFill>
        <p:spPr bwMode="auto">
          <a:xfrm>
            <a:off x="428625" y="714375"/>
            <a:ext cx="8215313" cy="56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p:cNvSpPr>
            <a:spLocks noGrp="1" noChangeArrowheads="1"/>
          </p:cNvSpPr>
          <p:nvPr>
            <p:ph sz="half" idx="1"/>
          </p:nvPr>
        </p:nvSpPr>
        <p:spPr>
          <a:xfrm>
            <a:off x="0" y="2271769"/>
            <a:ext cx="7715900" cy="3816424"/>
          </a:xfrm>
        </p:spPr>
        <p:txBody>
          <a:bodyPr/>
          <a:lstStyle/>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Base – Orbital rim (</a:t>
            </a:r>
            <a:r>
              <a:rPr lang="sr-Latn-CS" altLang="sr-Latn-RS" sz="2200" b="1" dirty="0" err="1">
                <a:solidFill>
                  <a:srgbClr val="FF0000"/>
                </a:solidFill>
                <a:latin typeface="Times New Roman" panose="02020603050405020304" pitchFamily="18" charset="0"/>
                <a:cs typeface="Times New Roman" panose="02020603050405020304" pitchFamily="18" charset="0"/>
              </a:rPr>
              <a:t>Aditus</a:t>
            </a:r>
            <a:r>
              <a:rPr lang="sr-Latn-CS" altLang="sr-Latn-RS" sz="2200" b="1" dirty="0">
                <a:solidFill>
                  <a:srgbClr val="FF0000"/>
                </a:solidFill>
                <a:latin typeface="Times New Roman" panose="02020603050405020304" pitchFamily="18" charset="0"/>
                <a:cs typeface="Times New Roman" panose="02020603050405020304" pitchFamily="18" charset="0"/>
              </a:rPr>
              <a:t> </a:t>
            </a:r>
            <a:r>
              <a:rPr lang="sr-Latn-CS" altLang="sr-Latn-RS" sz="2200" b="1" dirty="0" err="1">
                <a:solidFill>
                  <a:srgbClr val="FF0000"/>
                </a:solidFill>
                <a:latin typeface="Times New Roman" panose="02020603050405020304" pitchFamily="18" charset="0"/>
                <a:cs typeface="Times New Roman" panose="02020603050405020304" pitchFamily="18" charset="0"/>
              </a:rPr>
              <a:t>orbitae</a:t>
            </a:r>
            <a:r>
              <a:rPr lang="en-GB" altLang="sr-Latn-RS" sz="2200" b="1" dirty="0">
                <a:solidFill>
                  <a:srgbClr val="FF0000"/>
                </a:solidFill>
                <a:latin typeface="Times New Roman" panose="02020603050405020304" pitchFamily="18" charset="0"/>
                <a:cs typeface="Times New Roman" panose="02020603050405020304" pitchFamily="18" charset="0"/>
              </a:rPr>
              <a:t>)</a:t>
            </a:r>
            <a:r>
              <a:rPr lang="sr-Latn-CS" altLang="sr-Latn-RS" sz="2200" b="1" dirty="0">
                <a:latin typeface="Times New Roman" panose="02020603050405020304" pitchFamily="18" charset="0"/>
                <a:cs typeface="Times New Roman" panose="02020603050405020304" pitchFamily="18" charset="0"/>
              </a:rPr>
              <a:t>: </a:t>
            </a:r>
          </a:p>
          <a:p>
            <a:pPr marL="0" indent="0" eaLnBrk="1" hangingPunct="1">
              <a:buNone/>
            </a:pPr>
            <a:r>
              <a:rPr lang="en-GB" altLang="sr-Latn-RS" sz="2000" b="1" dirty="0">
                <a:latin typeface="Times New Roman" panose="02020603050405020304" pitchFamily="18" charset="0"/>
                <a:cs typeface="Times New Roman" panose="02020603050405020304" pitchFamily="18" charset="0"/>
              </a:rPr>
              <a:t>   - superiorly: </a:t>
            </a:r>
            <a:r>
              <a:rPr lang="sr-Latn-CS" altLang="sr-Latn-RS" sz="2000" b="1" dirty="0">
                <a:latin typeface="Times New Roman" panose="02020603050405020304" pitchFamily="18" charset="0"/>
                <a:cs typeface="Times New Roman" panose="02020603050405020304" pitchFamily="18" charset="0"/>
              </a:rPr>
              <a:t>m</a:t>
            </a:r>
            <a:r>
              <a:rPr lang="en-GB" altLang="sr-Latn-RS" sz="2000" b="1" dirty="0" err="1">
                <a:latin typeface="Times New Roman" panose="02020603050405020304" pitchFamily="18" charset="0"/>
                <a:cs typeface="Times New Roman" panose="02020603050405020304" pitchFamily="18" charset="0"/>
              </a:rPr>
              <a:t>argo</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supraorbitalis</a:t>
            </a:r>
            <a:r>
              <a:rPr lang="sr-Latn-C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of frontal bone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 inferiorly: </a:t>
            </a:r>
            <a:r>
              <a:rPr lang="sr-Latn-CS" altLang="sr-Latn-RS" sz="2000" b="1" dirty="0">
                <a:latin typeface="Times New Roman" panose="02020603050405020304" pitchFamily="18" charset="0"/>
                <a:cs typeface="Times New Roman" panose="02020603050405020304" pitchFamily="18" charset="0"/>
              </a:rPr>
              <a:t>m</a:t>
            </a:r>
            <a:r>
              <a:rPr lang="en-GB" altLang="sr-Latn-RS" sz="2000" b="1" dirty="0" err="1">
                <a:latin typeface="Times New Roman" panose="02020603050405020304" pitchFamily="18" charset="0"/>
                <a:cs typeface="Times New Roman" panose="02020603050405020304" pitchFamily="18" charset="0"/>
              </a:rPr>
              <a:t>argo</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infraorbitalis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maxillae</a:t>
            </a:r>
            <a:r>
              <a:rPr lang="en-GB" altLang="sr-Latn-RS" sz="2000" b="1" dirty="0">
                <a:latin typeface="Times New Roman" panose="02020603050405020304" pitchFamily="18" charset="0"/>
                <a:cs typeface="Times New Roman" panose="02020603050405020304" pitchFamily="18" charset="0"/>
              </a:rPr>
              <a:t> and of zygomatic bone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 medially: </a:t>
            </a:r>
            <a:r>
              <a:rPr lang="sr-Latn-CS" altLang="sr-Latn-RS" sz="2000" b="1" dirty="0" err="1">
                <a:latin typeface="Times New Roman" panose="02020603050405020304" pitchFamily="18" charset="0"/>
                <a:cs typeface="Times New Roman" panose="02020603050405020304" pitchFamily="18" charset="0"/>
              </a:rPr>
              <a:t>crista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lacrimalis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anterior</a:t>
            </a:r>
            <a:r>
              <a:rPr lang="en-GB" altLang="sr-Latn-RS" sz="2000" b="1" dirty="0">
                <a:latin typeface="Times New Roman" panose="02020603050405020304" pitchFamily="18" charset="0"/>
                <a:cs typeface="Times New Roman" panose="02020603050405020304" pitchFamily="18" charset="0"/>
              </a:rPr>
              <a:t> of</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processus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frontalis</a:t>
            </a:r>
            <a:r>
              <a:rPr lang="en-GB" altLang="sr-Latn-RS" sz="2000" b="1" dirty="0">
                <a:latin typeface="Times New Roman" panose="02020603050405020304" pitchFamily="18" charset="0"/>
                <a:cs typeface="Times New Roman" panose="02020603050405020304" pitchFamily="18" charset="0"/>
              </a:rPr>
              <a:t> maxillae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 laterally: antero-superior border of zygomatic bone</a:t>
            </a:r>
            <a:endParaRPr lang="sr-Latn-CS" altLang="sr-Latn-RS" sz="2000" b="1" dirty="0">
              <a:latin typeface="Times New Roman" panose="02020603050405020304" pitchFamily="18" charset="0"/>
              <a:cs typeface="Times New Roman" panose="02020603050405020304" pitchFamily="18" charset="0"/>
            </a:endParaRPr>
          </a:p>
          <a:p>
            <a:pPr eaLnBrk="1" hangingPunct="1"/>
            <a:r>
              <a:rPr lang="en-GB" altLang="sr-Latn-RS" sz="2400" b="1" dirty="0">
                <a:solidFill>
                  <a:srgbClr val="FF0000"/>
                </a:solidFill>
                <a:latin typeface="Times New Roman" panose="02020603050405020304" pitchFamily="18" charset="0"/>
                <a:cs typeface="Times New Roman" panose="02020603050405020304" pitchFamily="18" charset="0"/>
              </a:rPr>
              <a:t>Apex</a:t>
            </a:r>
            <a:r>
              <a:rPr lang="sr-Latn-CS" altLang="sr-Latn-RS" sz="2400" b="1" dirty="0">
                <a:latin typeface="Times New Roman" panose="02020603050405020304" pitchFamily="18" charset="0"/>
                <a:cs typeface="Times New Roman" panose="02020603050405020304" pitchFamily="18" charset="0"/>
              </a:rPr>
              <a:t>: </a:t>
            </a:r>
            <a:br>
              <a:rPr lang="en-GB" altLang="sr-Latn-RS" sz="2400" b="1" dirty="0">
                <a:latin typeface="Times New Roman" panose="02020603050405020304" pitchFamily="18" charset="0"/>
                <a:cs typeface="Times New Roman" panose="02020603050405020304" pitchFamily="18" charset="0"/>
              </a:rPr>
            </a:br>
            <a:r>
              <a:rPr lang="sr-Latn-CS" altLang="sr-Latn-RS" sz="2000" b="1" dirty="0" err="1">
                <a:latin typeface="Times New Roman" panose="02020603050405020304" pitchFamily="18" charset="0"/>
                <a:cs typeface="Times New Roman" panose="02020603050405020304" pitchFamily="18" charset="0"/>
              </a:rPr>
              <a:t>canalis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opticus</a:t>
            </a:r>
            <a:r>
              <a:rPr lang="sr-Latn-CS"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formed by</a:t>
            </a:r>
            <a:r>
              <a:rPr lang="en-GB" altLang="sr-Latn-RS" sz="2000" b="1" dirty="0">
                <a:latin typeface="Times New Roman" panose="02020603050405020304" pitchFamily="18" charset="0"/>
                <a:cs typeface="Times New Roman" panose="02020603050405020304" pitchFamily="18" charset="0"/>
              </a:rPr>
              <a:t> the root of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lesser wings (</a:t>
            </a:r>
            <a:r>
              <a:rPr lang="sr-Latn-CS" altLang="sr-Latn-RS" sz="2000" b="1" dirty="0">
                <a:latin typeface="Times New Roman" panose="02020603050405020304" pitchFamily="18" charset="0"/>
                <a:cs typeface="Times New Roman" panose="02020603050405020304" pitchFamily="18" charset="0"/>
              </a:rPr>
              <a:t>ala </a:t>
            </a:r>
            <a:r>
              <a:rPr lang="sr-Latn-CS" altLang="sr-Latn-RS" sz="2000" b="1" dirty="0" err="1">
                <a:latin typeface="Times New Roman" panose="02020603050405020304" pitchFamily="18" charset="0"/>
                <a:cs typeface="Times New Roman" panose="02020603050405020304" pitchFamily="18" charset="0"/>
              </a:rPr>
              <a:t>minor</a:t>
            </a:r>
            <a:r>
              <a:rPr lang="en-GB" altLang="sr-Latn-RS" sz="2000" b="1" dirty="0">
                <a:latin typeface="Times New Roman" panose="02020603050405020304" pitchFamily="18" charset="0"/>
                <a:cs typeface="Times New Roman" panose="02020603050405020304" pitchFamily="18" charset="0"/>
              </a:rPr>
              <a:t>) of sphenoid bone</a:t>
            </a:r>
            <a:br>
              <a:rPr lang="en-GB" altLang="sr-Latn-RS" sz="2000" b="1"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elements that pass through this fissure are:</a:t>
            </a:r>
            <a:endParaRPr lang="sr-Latn-CS" altLang="sr-Latn-RS" sz="2000" dirty="0">
              <a:latin typeface="Times New Roman" panose="02020603050405020304" pitchFamily="18" charset="0"/>
              <a:cs typeface="Times New Roman" panose="02020603050405020304" pitchFamily="18" charset="0"/>
            </a:endParaRPr>
          </a:p>
          <a:p>
            <a:pPr marL="0" indent="0" eaLnBrk="1" hangingPunct="1">
              <a:buNone/>
            </a:pP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 n</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opticus</a:t>
            </a:r>
            <a:r>
              <a:rPr lang="sr-Latn-C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and</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 </a:t>
            </a:r>
            <a:r>
              <a:rPr lang="sr-Latn-CS" altLang="sr-Latn-RS" sz="2000" b="1" dirty="0">
                <a:latin typeface="Times New Roman" panose="02020603050405020304" pitchFamily="18" charset="0"/>
                <a:cs typeface="Times New Roman" panose="02020603050405020304" pitchFamily="18" charset="0"/>
              </a:rPr>
              <a:t>a</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ophtalmica</a:t>
            </a:r>
            <a:r>
              <a:rPr lang="en-GB" altLang="sr-Latn-RS" sz="2000" b="1" dirty="0">
                <a:latin typeface="Times New Roman" panose="02020603050405020304" pitchFamily="18" charset="0"/>
                <a:cs typeface="Times New Roman" panose="02020603050405020304" pitchFamily="18" charset="0"/>
              </a:rPr>
              <a:t> with plexus </a:t>
            </a:r>
            <a:r>
              <a:rPr lang="en-GB" altLang="sr-Latn-RS" sz="2000" b="1" dirty="0" err="1">
                <a:latin typeface="Times New Roman" panose="02020603050405020304" pitchFamily="18" charset="0"/>
                <a:cs typeface="Times New Roman" panose="02020603050405020304" pitchFamily="18" charset="0"/>
              </a:rPr>
              <a:t>ophtalmicus</a:t>
            </a:r>
            <a:r>
              <a:rPr lang="sr-Latn-CS" altLang="sr-Latn-RS" sz="2000" b="1" dirty="0">
                <a:latin typeface="Times New Roman" panose="02020603050405020304" pitchFamily="18" charset="0"/>
                <a:cs typeface="Times New Roman" panose="02020603050405020304" pitchFamily="18" charset="0"/>
              </a:rPr>
              <a:t>                        </a:t>
            </a:r>
            <a:endParaRPr lang="en-US" altLang="sr-Latn-RS" sz="2000" b="1" dirty="0">
              <a:latin typeface="Times New Roman" panose="02020603050405020304" pitchFamily="18" charset="0"/>
              <a:cs typeface="Times New Roman" panose="02020603050405020304" pitchFamily="18" charset="0"/>
            </a:endParaRPr>
          </a:p>
        </p:txBody>
      </p:sp>
      <p:pic>
        <p:nvPicPr>
          <p:cNvPr id="82948" name="Picture 1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l="7936" t="7158" r="37468" b="38194"/>
          <a:stretch>
            <a:fillRect/>
          </a:stretch>
        </p:blipFill>
        <p:spPr>
          <a:xfrm>
            <a:off x="5076056" y="3969707"/>
            <a:ext cx="3792721" cy="2847523"/>
          </a:xfrm>
          <a:noFill/>
        </p:spPr>
      </p:pic>
      <p:sp>
        <p:nvSpPr>
          <p:cNvPr id="3" name="Rectangle 2">
            <a:extLst>
              <a:ext uri="{FF2B5EF4-FFF2-40B4-BE49-F238E27FC236}">
                <a16:creationId xmlns:a16="http://schemas.microsoft.com/office/drawing/2014/main" id="{737957DF-B455-2F13-42BD-9E794D2FB7EE}"/>
              </a:ext>
            </a:extLst>
          </p:cNvPr>
          <p:cNvSpPr>
            <a:spLocks noGrp="1" noRot="1" noChangeArrowheads="1"/>
          </p:cNvSpPr>
          <p:nvPr>
            <p:ph type="title"/>
          </p:nvPr>
        </p:nvSpPr>
        <p:spPr>
          <a:xfrm>
            <a:off x="457200" y="116632"/>
            <a:ext cx="8229600" cy="457199"/>
          </a:xfrm>
        </p:spPr>
        <p:txBody>
          <a:bodyPr/>
          <a:lstStyle/>
          <a:p>
            <a:pPr eaLnBrk="1" hangingPunct="1"/>
            <a:r>
              <a:rPr lang="en-GB" altLang="sr-Latn-RS" sz="2800" b="1" dirty="0">
                <a:latin typeface="Times New Roman" panose="02020603050405020304" pitchFamily="18" charset="0"/>
              </a:rPr>
              <a:t>ORBIT</a:t>
            </a:r>
            <a:endParaRPr lang="en-US" altLang="sr-Latn-RS" sz="2800" b="1" dirty="0">
              <a:latin typeface="Times New Roman" panose="02020603050405020304" pitchFamily="18" charset="0"/>
            </a:endParaRPr>
          </a:p>
        </p:txBody>
      </p:sp>
      <p:sp>
        <p:nvSpPr>
          <p:cNvPr id="5" name="TextBox 4">
            <a:extLst>
              <a:ext uri="{FF2B5EF4-FFF2-40B4-BE49-F238E27FC236}">
                <a16:creationId xmlns:a16="http://schemas.microsoft.com/office/drawing/2014/main" id="{32A6DC7E-4A29-D5F3-D951-93324702481C}"/>
              </a:ext>
            </a:extLst>
          </p:cNvPr>
          <p:cNvSpPr txBox="1"/>
          <p:nvPr/>
        </p:nvSpPr>
        <p:spPr>
          <a:xfrm>
            <a:off x="0" y="517443"/>
            <a:ext cx="9127726" cy="1754326"/>
          </a:xfrm>
          <a:prstGeom prst="rect">
            <a:avLst/>
          </a:prstGeom>
          <a:noFill/>
        </p:spPr>
        <p:txBody>
          <a:bodyPr wrap="square">
            <a:spAutoFit/>
          </a:bodyPr>
          <a:lstStyle/>
          <a:p>
            <a:r>
              <a:rPr lang="en-GB" b="0" i="0" dirty="0">
                <a:effectLst/>
                <a:cs typeface="Times New Roman" panose="02020603050405020304" pitchFamily="18" charset="0"/>
              </a:rPr>
              <a:t>* </a:t>
            </a:r>
            <a:r>
              <a:rPr lang="en-GB" dirty="0"/>
              <a:t>The orbits are bilateral bony cavities in the facial skeleton that resemble hollow quadrangular</a:t>
            </a:r>
            <a:br>
              <a:rPr lang="en-GB" dirty="0"/>
            </a:br>
            <a:r>
              <a:rPr lang="en-GB" dirty="0"/>
              <a:t>   pyramids with their </a:t>
            </a:r>
            <a:r>
              <a:rPr lang="en-GB" b="1" dirty="0"/>
              <a:t>bases </a:t>
            </a:r>
            <a:r>
              <a:rPr lang="en-GB" dirty="0"/>
              <a:t>directed anterolaterally and their </a:t>
            </a:r>
            <a:r>
              <a:rPr lang="en-GB" b="1" dirty="0"/>
              <a:t>apices</a:t>
            </a:r>
            <a:r>
              <a:rPr lang="en-GB" dirty="0"/>
              <a:t>, </a:t>
            </a:r>
            <a:r>
              <a:rPr lang="en-GB" dirty="0" err="1"/>
              <a:t>posteromedially</a:t>
            </a:r>
            <a:r>
              <a:rPr lang="en-GB" dirty="0"/>
              <a:t>. </a:t>
            </a:r>
            <a:br>
              <a:rPr lang="en-GB" dirty="0"/>
            </a:br>
            <a:r>
              <a:rPr lang="en-GB" dirty="0"/>
              <a:t>* The medial walls of the two orbits, separated by the ethmoidal sinuses and the upper parts of</a:t>
            </a:r>
            <a:br>
              <a:rPr lang="en-GB" dirty="0"/>
            </a:br>
            <a:r>
              <a:rPr lang="en-GB" dirty="0"/>
              <a:t>   the nasal cavity, are nearly parallel, whereas their lateral walls are </a:t>
            </a:r>
            <a:r>
              <a:rPr lang="en-GB" dirty="0" err="1"/>
              <a:t>aproximately</a:t>
            </a:r>
            <a:r>
              <a:rPr lang="en-GB" dirty="0"/>
              <a:t> at a 90° angle.</a:t>
            </a:r>
            <a:br>
              <a:rPr lang="en-GB" dirty="0"/>
            </a:br>
            <a:r>
              <a:rPr lang="en-GB" dirty="0"/>
              <a:t>* Consequently, the axes of the orbits (orbital axes) diverge at approximately 45°. </a:t>
            </a:r>
            <a:br>
              <a:rPr lang="en-GB" b="0" i="0" dirty="0">
                <a:effectLst/>
                <a:cs typeface="Times New Roman" panose="02020603050405020304" pitchFamily="18" charset="0"/>
              </a:rPr>
            </a:br>
            <a:r>
              <a:rPr lang="en-GB" b="0" i="0" dirty="0">
                <a:effectLst/>
                <a:cs typeface="Times New Roman" panose="02020603050405020304" pitchFamily="18" charset="0"/>
              </a:rPr>
              <a:t>* The boundaries of the orbit are formed by</a:t>
            </a:r>
            <a:r>
              <a:rPr lang="en-GB" dirty="0">
                <a:cs typeface="Times New Roman" panose="02020603050405020304" pitchFamily="18" charset="0"/>
              </a:rPr>
              <a:t> </a:t>
            </a:r>
            <a:r>
              <a:rPr lang="en-GB" b="0" i="0" dirty="0">
                <a:effectLst/>
                <a:cs typeface="Times New Roman" panose="02020603050405020304" pitchFamily="18" charset="0"/>
              </a:rPr>
              <a:t>seven bones.</a:t>
            </a:r>
            <a:endParaRPr lang="en-GB" dirty="0">
              <a:cs typeface="Times New Roman" panose="02020603050405020304" pitchFamily="18" charset="0"/>
            </a:endParaRPr>
          </a:p>
        </p:txBody>
      </p:sp>
    </p:spTree>
  </p:cSld>
  <p:clrMapOvr>
    <a:masterClrMapping/>
  </p:clrMapOvr>
  <p:transition spd="slow"/>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rrowheads="1"/>
          </p:cNvSpPr>
          <p:nvPr>
            <p:ph type="title"/>
          </p:nvPr>
        </p:nvSpPr>
        <p:spPr>
          <a:xfrm>
            <a:off x="457200" y="116632"/>
            <a:ext cx="8229600" cy="457199"/>
          </a:xfrm>
        </p:spPr>
        <p:txBody>
          <a:bodyPr/>
          <a:lstStyle/>
          <a:p>
            <a:pPr eaLnBrk="1" hangingPunct="1"/>
            <a:r>
              <a:rPr lang="en-GB" altLang="sr-Latn-RS" sz="2800" b="1" dirty="0">
                <a:latin typeface="Times New Roman" panose="02020603050405020304" pitchFamily="18" charset="0"/>
              </a:rPr>
              <a:t>ORBIT</a:t>
            </a:r>
            <a:endParaRPr lang="en-US" altLang="sr-Latn-RS" sz="2800" b="1" dirty="0">
              <a:latin typeface="Times New Roman" panose="02020603050405020304" pitchFamily="18" charset="0"/>
            </a:endParaRPr>
          </a:p>
        </p:txBody>
      </p:sp>
      <p:sp>
        <p:nvSpPr>
          <p:cNvPr id="80899" name="Rectangle 3"/>
          <p:cNvSpPr>
            <a:spLocks noGrp="1" noChangeArrowheads="1"/>
          </p:cNvSpPr>
          <p:nvPr>
            <p:ph sz="half" idx="1"/>
          </p:nvPr>
        </p:nvSpPr>
        <p:spPr>
          <a:xfrm>
            <a:off x="0" y="502174"/>
            <a:ext cx="9144000" cy="6237312"/>
          </a:xfrm>
        </p:spPr>
        <p:txBody>
          <a:bodyPr/>
          <a:lstStyle/>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Superior wall (Roof)</a:t>
            </a:r>
            <a:r>
              <a:rPr lang="sr-Latn-CS" altLang="sr-Latn-RS" sz="2200" b="1" dirty="0">
                <a:solidFill>
                  <a:srgbClr val="FF0000"/>
                </a:solidFill>
                <a:latin typeface="Times New Roman" panose="02020603050405020304" pitchFamily="18" charset="0"/>
                <a:cs typeface="Times New Roman" panose="02020603050405020304" pitchFamily="18" charset="0"/>
              </a:rPr>
              <a:t>:</a:t>
            </a:r>
            <a:r>
              <a:rPr lang="sr-Latn-CS" altLang="sr-Latn-RS" sz="2200" b="1" dirty="0">
                <a:latin typeface="Times New Roman" panose="02020603050405020304" pitchFamily="18" charset="0"/>
                <a:cs typeface="Times New Roman" panose="02020603050405020304" pitchFamily="18" charset="0"/>
              </a:rPr>
              <a:t> </a:t>
            </a:r>
            <a:br>
              <a:rPr lang="en-GB" altLang="sr-Latn-RS" sz="24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anteriorly: orbital part of frontal bone (</a:t>
            </a:r>
            <a:r>
              <a:rPr lang="sr-Latn-CS" altLang="sr-Latn-RS" sz="2000" b="1" dirty="0" err="1">
                <a:latin typeface="Times New Roman" panose="02020603050405020304" pitchFamily="18" charset="0"/>
                <a:cs typeface="Times New Roman" panose="02020603050405020304" pitchFamily="18" charset="0"/>
              </a:rPr>
              <a:t>pars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orbitalis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ossis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frontalis</a:t>
            </a:r>
            <a:r>
              <a:rPr lang="en-GB" altLang="sr-Latn-RS" sz="2000" b="1" dirty="0">
                <a:latin typeface="Times New Roman" panose="02020603050405020304" pitchFamily="18" charset="0"/>
                <a:cs typeface="Times New Roman" panose="02020603050405020304" pitchFamily="18" charset="0"/>
              </a:rPr>
              <a:t>)</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posteriorly: lesser wings (</a:t>
            </a:r>
            <a:r>
              <a:rPr lang="sr-Latn-CS" altLang="sr-Latn-RS" sz="2000" b="1" dirty="0">
                <a:latin typeface="Times New Roman" panose="02020603050405020304" pitchFamily="18" charset="0"/>
                <a:cs typeface="Times New Roman" panose="02020603050405020304" pitchFamily="18" charset="0"/>
              </a:rPr>
              <a:t>ala </a:t>
            </a:r>
            <a:r>
              <a:rPr lang="sr-Latn-CS" altLang="sr-Latn-RS" sz="2000" b="1" dirty="0" err="1">
                <a:latin typeface="Times New Roman" panose="02020603050405020304" pitchFamily="18" charset="0"/>
                <a:cs typeface="Times New Roman" panose="02020603050405020304" pitchFamily="18" charset="0"/>
              </a:rPr>
              <a:t>minor</a:t>
            </a:r>
            <a:r>
              <a:rPr lang="en-GB" altLang="sr-Latn-RS" sz="2000" b="1" dirty="0">
                <a:latin typeface="Times New Roman" panose="02020603050405020304" pitchFamily="18" charset="0"/>
                <a:cs typeface="Times New Roman" panose="02020603050405020304" pitchFamily="18" charset="0"/>
              </a:rPr>
              <a:t>) of sphenoid bone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cs typeface="Times New Roman" panose="02020603050405020304" pitchFamily="18" charset="0"/>
              </a:rPr>
              <a:t>Anterolaterally, a shallow depression in the orbital part of the frontal bone, called the fossa for lacrimal gland (lacrimal fossa), accommodates the lacrimal gland.</a:t>
            </a:r>
            <a:endParaRPr lang="sr-Latn-CS" altLang="sr-Latn-RS" sz="2000" b="1" dirty="0">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Inferior wall (Floor)</a:t>
            </a:r>
            <a:r>
              <a:rPr lang="sr-Latn-CS" altLang="sr-Latn-RS" sz="2200" b="1" dirty="0">
                <a:solidFill>
                  <a:srgbClr val="FF0000"/>
                </a:solidFill>
                <a:latin typeface="Times New Roman" panose="02020603050405020304" pitchFamily="18" charset="0"/>
                <a:cs typeface="Times New Roman" panose="02020603050405020304" pitchFamily="18" charset="0"/>
              </a:rPr>
              <a:t>:   </a:t>
            </a:r>
            <a:br>
              <a:rPr lang="en-GB" altLang="sr-Latn-RS" sz="2200" b="1" dirty="0">
                <a:solidFill>
                  <a:srgbClr val="FF0000"/>
                </a:solidFill>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facies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orbitalis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maxillae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processus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orbitalis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ossis</a:t>
            </a:r>
            <a:r>
              <a:rPr lang="sr-Latn-CS" altLang="sr-Latn-RS" sz="2000" b="1" dirty="0">
                <a:latin typeface="Times New Roman" panose="02020603050405020304" pitchFamily="18" charset="0"/>
                <a:cs typeface="Times New Roman" panose="02020603050405020304" pitchFamily="18" charset="0"/>
              </a:rPr>
              <a:t> </a:t>
            </a:r>
            <a:r>
              <a:rPr lang="sr-Latn-RS" altLang="sr-Latn-RS" sz="2000" b="1" dirty="0">
                <a:latin typeface="Times New Roman" panose="02020603050405020304" pitchFamily="18" charset="0"/>
                <a:cs typeface="Times New Roman" panose="02020603050405020304" pitchFamily="18" charset="0"/>
              </a:rPr>
              <a:t>palatini</a:t>
            </a:r>
            <a:endParaRPr lang="en-GB" altLang="sr-Latn-RS" sz="2200" b="1" dirty="0">
              <a:solidFill>
                <a:srgbClr val="FF0000"/>
              </a:solidFill>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Lateral wall</a:t>
            </a:r>
            <a:r>
              <a:rPr lang="sr-Latn-CS" altLang="sr-Latn-RS" sz="2200" b="1" dirty="0">
                <a:solidFill>
                  <a:srgbClr val="FF0000"/>
                </a:solidFill>
                <a:latin typeface="Times New Roman" panose="02020603050405020304" pitchFamily="18" charset="0"/>
                <a:cs typeface="Times New Roman" panose="02020603050405020304" pitchFamily="18" charset="0"/>
              </a:rPr>
              <a:t>: </a:t>
            </a:r>
            <a:br>
              <a:rPr lang="en-GB" altLang="sr-Latn-RS" sz="2200" b="1" dirty="0">
                <a:solidFill>
                  <a:srgbClr val="FF0000"/>
                </a:solidFill>
                <a:latin typeface="Times New Roman" panose="02020603050405020304" pitchFamily="18" charset="0"/>
                <a:cs typeface="Times New Roman" panose="02020603050405020304" pitchFamily="18" charset="0"/>
              </a:rPr>
            </a:br>
            <a:r>
              <a:rPr lang="en-GB" altLang="sr-Latn-RS" sz="22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facies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orbitalis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ossis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zygomatici</a:t>
            </a:r>
            <a:r>
              <a:rPr lang="sr-Latn-CS" altLang="sr-Latn-RS" sz="2000" b="1" dirty="0">
                <a:latin typeface="Times New Roman" panose="02020603050405020304" pitchFamily="18" charset="0"/>
                <a:cs typeface="Times New Roman" panose="02020603050405020304" pitchFamily="18" charset="0"/>
              </a:rPr>
              <a:t>,</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fac</a:t>
            </a:r>
            <a:r>
              <a:rPr lang="en-GB" altLang="sr-Latn-RS" sz="2000" b="1" dirty="0" err="1">
                <a:latin typeface="Times New Roman" panose="02020603050405020304" pitchFamily="18" charset="0"/>
                <a:cs typeface="Times New Roman" panose="02020603050405020304" pitchFamily="18" charset="0"/>
              </a:rPr>
              <a:t>ies</a:t>
            </a: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orb</a:t>
            </a:r>
            <a:r>
              <a:rPr lang="en-GB" altLang="sr-Latn-RS" sz="2000" b="1" dirty="0" err="1">
                <a:latin typeface="Times New Roman" panose="02020603050405020304" pitchFamily="18" charset="0"/>
                <a:cs typeface="Times New Roman" panose="02020603050405020304" pitchFamily="18" charset="0"/>
              </a:rPr>
              <a:t>italis</a:t>
            </a:r>
            <a:r>
              <a:rPr lang="en-GB" altLang="sr-Latn-RS" sz="2000" b="1" dirty="0">
                <a:latin typeface="Times New Roman" panose="02020603050405020304" pitchFamily="18" charset="0"/>
                <a:cs typeface="Times New Roman" panose="02020603050405020304" pitchFamily="18" charset="0"/>
              </a:rPr>
              <a:t> of </a:t>
            </a:r>
            <a:r>
              <a:rPr lang="en-GB" altLang="sr-Latn-RS" sz="2000" b="1" dirty="0" err="1">
                <a:latin typeface="Times New Roman" panose="02020603050405020304" pitchFamily="18" charset="0"/>
                <a:cs typeface="Times New Roman" panose="02020603050405020304" pitchFamily="18" charset="0"/>
              </a:rPr>
              <a:t>greatera</a:t>
            </a:r>
            <a:r>
              <a:rPr lang="en-GB" altLang="sr-Latn-RS" sz="2000" b="1" dirty="0">
                <a:latin typeface="Times New Roman" panose="02020603050405020304" pitchFamily="18" charset="0"/>
                <a:cs typeface="Times New Roman" panose="02020603050405020304" pitchFamily="18" charset="0"/>
              </a:rPr>
              <a:t> wings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allae</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majoris</a:t>
            </a:r>
            <a:r>
              <a:rPr lang="en-GB" altLang="sr-Latn-RS" sz="2000" b="1" dirty="0">
                <a:latin typeface="Times New Roman" panose="02020603050405020304" pitchFamily="18" charset="0"/>
                <a:cs typeface="Times New Roman" panose="02020603050405020304" pitchFamily="18" charset="0"/>
              </a:rPr>
              <a:t>) of sphenoid bone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en-GB" altLang="sr-Latn-RS" sz="2000" b="1" dirty="0" err="1">
                <a:latin typeface="Times New Roman" panose="02020603050405020304" pitchFamily="18" charset="0"/>
                <a:cs typeface="Times New Roman" panose="02020603050405020304" pitchFamily="18" charset="0"/>
              </a:rPr>
              <a:t>fissura</a:t>
            </a:r>
            <a:r>
              <a:rPr lang="en-GB" altLang="sr-Latn-RS" sz="2000" b="1" dirty="0">
                <a:latin typeface="Times New Roman" panose="02020603050405020304" pitchFamily="18" charset="0"/>
                <a:cs typeface="Times New Roman" panose="02020603050405020304" pitchFamily="18" charset="0"/>
              </a:rPr>
              <a:t> orbitalis superior</a:t>
            </a:r>
            <a:endParaRPr lang="sr-Latn-CS" altLang="sr-Latn-RS" sz="2000" b="1" dirty="0">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Medial wall</a:t>
            </a:r>
            <a:r>
              <a:rPr lang="sr-Latn-CS" altLang="sr-Latn-RS" sz="2200" b="1" dirty="0">
                <a:solidFill>
                  <a:srgbClr val="FF0000"/>
                </a:solidFill>
                <a:latin typeface="Times New Roman" panose="02020603050405020304" pitchFamily="18" charset="0"/>
                <a:cs typeface="Times New Roman" panose="02020603050405020304" pitchFamily="18" charset="0"/>
              </a:rPr>
              <a:t>: </a:t>
            </a:r>
          </a:p>
          <a:p>
            <a:pPr marL="0" indent="0" eaLnBrk="1" hangingPunct="1">
              <a:buNone/>
            </a:pPr>
            <a:r>
              <a:rPr lang="en-GB" altLang="sr-Latn-RS" sz="2000" b="1" dirty="0">
                <a:latin typeface="Times New Roman" panose="02020603050405020304" pitchFamily="18" charset="0"/>
                <a:cs typeface="Times New Roman" panose="02020603050405020304" pitchFamily="18" charset="0"/>
              </a:rPr>
              <a:t>      - </a:t>
            </a:r>
            <a:r>
              <a:rPr lang="sr-Latn-CS" altLang="sr-Latn-RS" sz="2000" b="1" dirty="0" err="1">
                <a:latin typeface="Times New Roman" panose="02020603050405020304" pitchFamily="18" charset="0"/>
                <a:cs typeface="Times New Roman" panose="02020603050405020304" pitchFamily="18" charset="0"/>
              </a:rPr>
              <a:t>processus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frontalis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maxillae</a:t>
            </a:r>
            <a:endParaRPr lang="sr-Latn-CS" altLang="sr-Latn-RS" sz="2000" b="1" dirty="0">
              <a:latin typeface="Times New Roman" panose="02020603050405020304" pitchFamily="18" charset="0"/>
              <a:cs typeface="Times New Roman" panose="02020603050405020304" pitchFamily="18" charset="0"/>
            </a:endParaRPr>
          </a:p>
          <a:p>
            <a:pPr marL="0" indent="0" eaLnBrk="1" hangingPunct="1">
              <a:buNone/>
            </a:pPr>
            <a:r>
              <a:rPr lang="en-GB" altLang="sr-Latn-RS" sz="2000" b="1" dirty="0">
                <a:latin typeface="Times New Roman" panose="02020603050405020304" pitchFamily="18" charset="0"/>
                <a:cs typeface="Times New Roman" panose="02020603050405020304" pitchFamily="18" charset="0"/>
              </a:rPr>
              <a:t>      - lacrimal bone</a:t>
            </a:r>
            <a:r>
              <a:rPr lang="sr-Latn-C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os </a:t>
            </a:r>
            <a:r>
              <a:rPr lang="sr-Latn-CS" altLang="sr-Latn-RS" sz="2000" b="1" dirty="0" err="1">
                <a:latin typeface="Times New Roman" panose="02020603050405020304" pitchFamily="18" charset="0"/>
                <a:cs typeface="Times New Roman" panose="02020603050405020304" pitchFamily="18" charset="0"/>
              </a:rPr>
              <a:t>lacrimale</a:t>
            </a:r>
            <a:r>
              <a:rPr lang="en-GB" altLang="sr-Latn-RS" sz="2000" b="1" dirty="0">
                <a:latin typeface="Times New Roman" panose="02020603050405020304" pitchFamily="18" charset="0"/>
                <a:cs typeface="Times New Roman" panose="02020603050405020304" pitchFamily="18" charset="0"/>
              </a:rPr>
              <a:t>)</a:t>
            </a:r>
            <a:endParaRPr lang="sr-Latn-CS" altLang="sr-Latn-RS" sz="2000" b="1" dirty="0">
              <a:latin typeface="Times New Roman" panose="02020603050405020304" pitchFamily="18" charset="0"/>
              <a:cs typeface="Times New Roman" panose="02020603050405020304" pitchFamily="18" charset="0"/>
            </a:endParaRPr>
          </a:p>
          <a:p>
            <a:pPr marL="0" indent="0" eaLnBrk="1" hangingPunct="1">
              <a:buNone/>
            </a:pPr>
            <a:r>
              <a:rPr lang="en-GB" altLang="sr-Latn-RS" sz="2000" b="1" dirty="0">
                <a:latin typeface="Times New Roman" panose="02020603050405020304" pitchFamily="18" charset="0"/>
                <a:cs typeface="Times New Roman" panose="02020603050405020304" pitchFamily="18" charset="0"/>
              </a:rPr>
              <a:t>      - orbital plate of ethmoid labyrinth (la</a:t>
            </a:r>
            <a:r>
              <a:rPr lang="sr-Latn-CS" altLang="sr-Latn-RS" sz="2000" b="1" dirty="0">
                <a:latin typeface="Times New Roman" panose="02020603050405020304" pitchFamily="18" charset="0"/>
                <a:cs typeface="Times New Roman" panose="02020603050405020304" pitchFamily="18" charset="0"/>
              </a:rPr>
              <a:t>lamina </a:t>
            </a:r>
            <a:r>
              <a:rPr lang="sr-Latn-CS" altLang="sr-Latn-RS" sz="2000" b="1" dirty="0" err="1">
                <a:latin typeface="Times New Roman" panose="02020603050405020304" pitchFamily="18" charset="0"/>
                <a:cs typeface="Times New Roman" panose="02020603050405020304" pitchFamily="18" charset="0"/>
              </a:rPr>
              <a:t>orbitalis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labyrinthi</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ethmoidalis</a:t>
            </a:r>
            <a:r>
              <a:rPr lang="en-GB" altLang="sr-Latn-RS" sz="2000" b="1" dirty="0">
                <a:latin typeface="Times New Roman" panose="02020603050405020304" pitchFamily="18" charset="0"/>
                <a:cs typeface="Times New Roman" panose="02020603050405020304" pitchFamily="18" charset="0"/>
              </a:rPr>
              <a:t>)</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 body of sphenoid bone (</a:t>
            </a:r>
            <a:r>
              <a:rPr lang="sr-Latn-CS" altLang="sr-Latn-RS" sz="2000" b="1" dirty="0" err="1">
                <a:latin typeface="Times New Roman" panose="02020603050405020304" pitchFamily="18" charset="0"/>
                <a:cs typeface="Times New Roman" panose="02020603050405020304" pitchFamily="18" charset="0"/>
              </a:rPr>
              <a:t>corpus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ossis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sphenoidalis</a:t>
            </a:r>
            <a:r>
              <a:rPr lang="en-GB" altLang="sr-Latn-RS" sz="2000" b="1" dirty="0">
                <a:latin typeface="Times New Roman" panose="02020603050405020304" pitchFamily="18" charset="0"/>
                <a:cs typeface="Times New Roman" panose="02020603050405020304" pitchFamily="18" charset="0"/>
              </a:rPr>
              <a:t>)</a:t>
            </a:r>
            <a:endParaRPr lang="sr-Latn-CS" altLang="sr-Latn-RS" sz="2000" b="1"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id="{94ACE2ED-670E-040D-8688-0496A7EC57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7936" r="37468" b="38194"/>
          <a:stretch>
            <a:fillRect/>
          </a:stretch>
        </p:blipFill>
        <p:spPr bwMode="auto">
          <a:xfrm>
            <a:off x="4572000" y="2132856"/>
            <a:ext cx="4484102" cy="3860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683500-9F61-D29A-8C8B-3EA435B989F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FC6E2A4-60EF-F403-9E00-9A71A5F0714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936" t="6587" r="37468" b="38194"/>
          <a:stretch/>
        </p:blipFill>
        <p:spPr bwMode="auto">
          <a:xfrm>
            <a:off x="4844533" y="3284984"/>
            <a:ext cx="4299467" cy="3306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8" name="Rectangle 2">
            <a:extLst>
              <a:ext uri="{FF2B5EF4-FFF2-40B4-BE49-F238E27FC236}">
                <a16:creationId xmlns:a16="http://schemas.microsoft.com/office/drawing/2014/main" id="{D8A800DF-8A9D-61E5-EF12-AB34A4030C76}"/>
              </a:ext>
            </a:extLst>
          </p:cNvPr>
          <p:cNvSpPr>
            <a:spLocks noGrp="1" noRot="1" noChangeArrowheads="1"/>
          </p:cNvSpPr>
          <p:nvPr>
            <p:ph type="title"/>
          </p:nvPr>
        </p:nvSpPr>
        <p:spPr>
          <a:xfrm>
            <a:off x="457200" y="116632"/>
            <a:ext cx="8229600" cy="457199"/>
          </a:xfrm>
        </p:spPr>
        <p:txBody>
          <a:bodyPr/>
          <a:lstStyle/>
          <a:p>
            <a:pPr eaLnBrk="1" hangingPunct="1"/>
            <a:r>
              <a:rPr lang="en-GB" altLang="sr-Latn-RS" sz="2800" b="1" dirty="0">
                <a:latin typeface="Times New Roman" panose="02020603050405020304" pitchFamily="18" charset="0"/>
              </a:rPr>
              <a:t>ORBIT</a:t>
            </a:r>
            <a:endParaRPr lang="en-US" altLang="sr-Latn-RS" sz="2800" b="1" dirty="0">
              <a:latin typeface="Times New Roman" panose="02020603050405020304" pitchFamily="18" charset="0"/>
            </a:endParaRPr>
          </a:p>
        </p:txBody>
      </p:sp>
      <p:sp>
        <p:nvSpPr>
          <p:cNvPr id="80899" name="Rectangle 3">
            <a:extLst>
              <a:ext uri="{FF2B5EF4-FFF2-40B4-BE49-F238E27FC236}">
                <a16:creationId xmlns:a16="http://schemas.microsoft.com/office/drawing/2014/main" id="{D36B1D3C-1201-C259-292F-5833E4B54041}"/>
              </a:ext>
            </a:extLst>
          </p:cNvPr>
          <p:cNvSpPr>
            <a:spLocks noGrp="1" noChangeArrowheads="1"/>
          </p:cNvSpPr>
          <p:nvPr>
            <p:ph sz="half" idx="1"/>
          </p:nvPr>
        </p:nvSpPr>
        <p:spPr>
          <a:xfrm>
            <a:off x="0" y="220905"/>
            <a:ext cx="8784976" cy="6520463"/>
          </a:xfrm>
        </p:spPr>
        <p:txBody>
          <a:bodyPr/>
          <a:lstStyle/>
          <a:p>
            <a:pPr eaLnBrk="1" hangingPunct="1"/>
            <a:r>
              <a:rPr lang="sr-Latn-CS" altLang="sr-Latn-RS" sz="2200" b="1" dirty="0" err="1">
                <a:solidFill>
                  <a:srgbClr val="FF0000"/>
                </a:solidFill>
                <a:latin typeface="Times New Roman" panose="02020603050405020304" pitchFamily="18" charset="0"/>
                <a:cs typeface="Times New Roman" panose="02020603050405020304" pitchFamily="18" charset="0"/>
              </a:rPr>
              <a:t>Fissura</a:t>
            </a:r>
            <a:r>
              <a:rPr lang="sr-Latn-CS" altLang="sr-Latn-RS" sz="2200" b="1" dirty="0">
                <a:solidFill>
                  <a:srgbClr val="FF0000"/>
                </a:solidFill>
                <a:latin typeface="Times New Roman" panose="02020603050405020304" pitchFamily="18" charset="0"/>
                <a:cs typeface="Times New Roman" panose="02020603050405020304" pitchFamily="18" charset="0"/>
              </a:rPr>
              <a:t> </a:t>
            </a:r>
            <a:r>
              <a:rPr lang="sr-Latn-CS" altLang="sr-Latn-RS" sz="2200" b="1" dirty="0" err="1">
                <a:solidFill>
                  <a:srgbClr val="FF0000"/>
                </a:solidFill>
                <a:latin typeface="Times New Roman" panose="02020603050405020304" pitchFamily="18" charset="0"/>
                <a:cs typeface="Times New Roman" panose="02020603050405020304" pitchFamily="18" charset="0"/>
              </a:rPr>
              <a:t>orbitalis</a:t>
            </a:r>
            <a:r>
              <a:rPr lang="sr-Latn-CS" altLang="sr-Latn-RS" sz="2200" b="1" dirty="0">
                <a:solidFill>
                  <a:srgbClr val="FF0000"/>
                </a:solidFill>
                <a:latin typeface="Times New Roman" panose="02020603050405020304" pitchFamily="18" charset="0"/>
                <a:cs typeface="Times New Roman" panose="02020603050405020304" pitchFamily="18" charset="0"/>
              </a:rPr>
              <a:t> </a:t>
            </a:r>
            <a:r>
              <a:rPr lang="sr-Latn-CS" altLang="sr-Latn-RS" sz="2200" b="1" dirty="0" err="1">
                <a:solidFill>
                  <a:srgbClr val="FF0000"/>
                </a:solidFill>
                <a:latin typeface="Times New Roman" panose="02020603050405020304" pitchFamily="18" charset="0"/>
                <a:cs typeface="Times New Roman" panose="02020603050405020304" pitchFamily="18" charset="0"/>
              </a:rPr>
              <a:t>superior</a:t>
            </a:r>
            <a:r>
              <a:rPr lang="sr-Latn-CS" altLang="sr-Latn-RS" sz="2200" b="1" dirty="0">
                <a:latin typeface="Times New Roman" panose="02020603050405020304" pitchFamily="18" charset="0"/>
                <a:cs typeface="Times New Roman" panose="02020603050405020304" pitchFamily="18" charset="0"/>
              </a:rPr>
              <a:t>:</a:t>
            </a:r>
            <a:br>
              <a:rPr lang="en-GB" altLang="sr-Latn-RS" sz="2200" b="1"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formed superiorly by the </a:t>
            </a:r>
            <a:r>
              <a:rPr lang="en-GB" altLang="sr-Latn-RS" sz="2000" b="1" dirty="0">
                <a:latin typeface="Times New Roman" panose="02020603050405020304" pitchFamily="18" charset="0"/>
                <a:cs typeface="Times New Roman" panose="02020603050405020304" pitchFamily="18" charset="0"/>
              </a:rPr>
              <a:t>lesser wings (</a:t>
            </a:r>
            <a:r>
              <a:rPr lang="sr-Latn-CS" altLang="sr-Latn-RS" sz="2000" b="1" dirty="0">
                <a:latin typeface="Times New Roman" panose="02020603050405020304" pitchFamily="18" charset="0"/>
                <a:cs typeface="Times New Roman" panose="02020603050405020304" pitchFamily="18" charset="0"/>
              </a:rPr>
              <a:t>ala </a:t>
            </a:r>
            <a:r>
              <a:rPr lang="sr-Latn-CS" altLang="sr-Latn-RS" sz="2000" b="1" dirty="0" err="1">
                <a:latin typeface="Times New Roman" panose="02020603050405020304" pitchFamily="18" charset="0"/>
                <a:cs typeface="Times New Roman" panose="02020603050405020304" pitchFamily="18" charset="0"/>
              </a:rPr>
              <a:t>minor</a:t>
            </a:r>
            <a:r>
              <a:rPr lang="en-GB" altLang="sr-Latn-RS" sz="2000" b="1" dirty="0">
                <a:latin typeface="Times New Roman" panose="02020603050405020304" pitchFamily="18" charset="0"/>
                <a:cs typeface="Times New Roman" panose="02020603050405020304" pitchFamily="18" charset="0"/>
              </a:rPr>
              <a:t>) of sphenoid bone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and inferiorly by the </a:t>
            </a:r>
            <a:r>
              <a:rPr lang="en-GB" altLang="sr-Latn-RS" sz="2000" b="1" dirty="0">
                <a:latin typeface="Times New Roman" panose="02020603050405020304" pitchFamily="18" charset="0"/>
                <a:cs typeface="Times New Roman" panose="02020603050405020304" pitchFamily="18" charset="0"/>
              </a:rPr>
              <a:t>greater wings (</a:t>
            </a:r>
            <a:r>
              <a:rPr lang="sr-Latn-CS" altLang="sr-Latn-RS" sz="2000" b="1" dirty="0">
                <a:latin typeface="Times New Roman" panose="02020603050405020304" pitchFamily="18" charset="0"/>
                <a:cs typeface="Times New Roman" panose="02020603050405020304" pitchFamily="18" charset="0"/>
              </a:rPr>
              <a:t>ala m</a:t>
            </a:r>
            <a:r>
              <a:rPr lang="en-GB" altLang="sr-Latn-RS" sz="2000" b="1" dirty="0" err="1">
                <a:latin typeface="Times New Roman" panose="02020603050405020304" pitchFamily="18" charset="0"/>
                <a:cs typeface="Times New Roman" panose="02020603050405020304" pitchFamily="18" charset="0"/>
              </a:rPr>
              <a:t>aj</a:t>
            </a:r>
            <a:r>
              <a:rPr lang="sr-Latn-CS" altLang="sr-Latn-RS" sz="2000" b="1" dirty="0" err="1">
                <a:latin typeface="Times New Roman" panose="02020603050405020304" pitchFamily="18" charset="0"/>
                <a:cs typeface="Times New Roman" panose="02020603050405020304" pitchFamily="18" charset="0"/>
              </a:rPr>
              <a:t>or</a:t>
            </a:r>
            <a:r>
              <a:rPr lang="en-GB" altLang="sr-Latn-RS" sz="2000" b="1" dirty="0">
                <a:latin typeface="Times New Roman" panose="02020603050405020304" pitchFamily="18" charset="0"/>
                <a:cs typeface="Times New Roman" panose="02020603050405020304" pitchFamily="18" charset="0"/>
              </a:rPr>
              <a:t>) of sphenoid bone</a:t>
            </a:r>
            <a:endParaRPr lang="sr-Latn-CS" altLang="sr-Latn-RS" sz="2000" b="1" dirty="0">
              <a:latin typeface="Times New Roman" panose="02020603050405020304" pitchFamily="18" charset="0"/>
              <a:cs typeface="Times New Roman" panose="02020603050405020304" pitchFamily="18" charset="0"/>
            </a:endParaRPr>
          </a:p>
          <a:p>
            <a:pPr marL="0" indent="0" eaLnBrk="1" hangingPunct="1">
              <a:buNone/>
            </a:pPr>
            <a:r>
              <a:rPr lang="en-GB" altLang="sr-Latn-RS" sz="2000" dirty="0">
                <a:latin typeface="Times New Roman" panose="02020603050405020304" pitchFamily="18" charset="0"/>
                <a:cs typeface="Times New Roman" panose="02020603050405020304" pitchFamily="18" charset="0"/>
              </a:rPr>
              <a:t>     - elements that pass through this fissure are:</a:t>
            </a:r>
            <a:endParaRPr lang="sr-Latn-CS" altLang="sr-Latn-RS" sz="2000" dirty="0">
              <a:latin typeface="Times New Roman" panose="02020603050405020304" pitchFamily="18" charset="0"/>
              <a:cs typeface="Times New Roman" panose="02020603050405020304" pitchFamily="18" charset="0"/>
            </a:endParaRPr>
          </a:p>
          <a:p>
            <a:pPr eaLnBrk="1" hangingPunct="1"/>
            <a:r>
              <a:rPr lang="sr-Latn-CS" altLang="sr-Latn-RS" sz="2000" b="1" dirty="0">
                <a:latin typeface="Times New Roman" panose="02020603050405020304" pitchFamily="18" charset="0"/>
                <a:cs typeface="Times New Roman" panose="02020603050405020304" pitchFamily="18" charset="0"/>
              </a:rPr>
              <a:t> n</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oculomotorius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n</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trochlearis</a:t>
            </a:r>
            <a:r>
              <a:rPr lang="sr-Latn-C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branches of n. </a:t>
            </a:r>
            <a:r>
              <a:rPr lang="en-GB" altLang="sr-Latn-RS" sz="2000" b="1" dirty="0" err="1">
                <a:latin typeface="Times New Roman" panose="02020603050405020304" pitchFamily="18" charset="0"/>
                <a:cs typeface="Times New Roman" panose="02020603050405020304" pitchFamily="18" charset="0"/>
              </a:rPr>
              <a:t>ophtalmicus</a:t>
            </a: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n</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frontalis</a:t>
            </a:r>
            <a:r>
              <a:rPr lang="sr-Latn-CS" altLang="sr-Latn-RS" sz="2000" b="1" dirty="0">
                <a:latin typeface="Times New Roman" panose="02020603050405020304" pitchFamily="18" charset="0"/>
                <a:cs typeface="Times New Roman" panose="02020603050405020304" pitchFamily="18" charset="0"/>
              </a:rPr>
              <a:t>, n</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lacrimalis</a:t>
            </a:r>
            <a:r>
              <a:rPr lang="sr-Latn-C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and</a:t>
            </a:r>
            <a:r>
              <a:rPr lang="sr-Latn-CS" altLang="sr-Latn-RS" sz="2000" b="1" dirty="0">
                <a:latin typeface="Times New Roman" panose="02020603050405020304" pitchFamily="18" charset="0"/>
                <a:cs typeface="Times New Roman" panose="02020603050405020304" pitchFamily="18" charset="0"/>
              </a:rPr>
              <a:t> n</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nasociliaris</a:t>
            </a:r>
            <a:r>
              <a:rPr lang="en-GB" altLang="sr-Latn-RS" sz="2000" b="1" dirty="0">
                <a:latin typeface="Times New Roman" panose="02020603050405020304" pitchFamily="18" charset="0"/>
                <a:cs typeface="Times New Roman" panose="02020603050405020304" pitchFamily="18" charset="0"/>
              </a:rPr>
              <a:t>)</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n</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abducens</a:t>
            </a:r>
            <a:r>
              <a:rPr lang="sr-Latn-C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v.</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ophtalmica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superior</a:t>
            </a:r>
            <a:r>
              <a:rPr lang="sr-Latn-C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v. </a:t>
            </a:r>
            <a:r>
              <a:rPr lang="en-GB" altLang="sr-Latn-RS" sz="2000" b="1" dirty="0" err="1">
                <a:latin typeface="Times New Roman" panose="02020603050405020304" pitchFamily="18" charset="0"/>
                <a:cs typeface="Times New Roman" panose="02020603050405020304" pitchFamily="18" charset="0"/>
              </a:rPr>
              <a:t>ophtalmica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inferior</a:t>
            </a:r>
            <a:r>
              <a:rPr lang="en-GB" altLang="sr-Latn-RS" sz="2000" b="1" dirty="0">
                <a:latin typeface="Times New Roman" panose="02020603050405020304" pitchFamily="18" charset="0"/>
                <a:cs typeface="Times New Roman" panose="02020603050405020304" pitchFamily="18" charset="0"/>
              </a:rPr>
              <a:t> (sometimes)</a:t>
            </a:r>
            <a:br>
              <a:rPr lang="en-GB" altLang="sr-Latn-RS" sz="2000" b="1" dirty="0">
                <a:latin typeface="Times New Roman" panose="02020603050405020304" pitchFamily="18" charset="0"/>
                <a:cs typeface="Times New Roman" panose="02020603050405020304" pitchFamily="18" charset="0"/>
              </a:rPr>
            </a:br>
            <a:endParaRPr lang="sr-Latn-CS" altLang="sr-Latn-RS" sz="800" b="1" dirty="0">
              <a:latin typeface="Times New Roman" panose="02020603050405020304" pitchFamily="18" charset="0"/>
              <a:cs typeface="Times New Roman" panose="02020603050405020304" pitchFamily="18" charset="0"/>
            </a:endParaRPr>
          </a:p>
          <a:p>
            <a:pPr eaLnBrk="1" hangingPunct="1"/>
            <a:r>
              <a:rPr lang="sr-Latn-CS" altLang="sr-Latn-RS" sz="2000" b="1" dirty="0" err="1">
                <a:solidFill>
                  <a:srgbClr val="FF0000"/>
                </a:solidFill>
                <a:latin typeface="Times New Roman" panose="02020603050405020304" pitchFamily="18" charset="0"/>
                <a:cs typeface="Times New Roman" panose="02020603050405020304" pitchFamily="18" charset="0"/>
              </a:rPr>
              <a:t>Fissura</a:t>
            </a:r>
            <a:r>
              <a:rPr lang="sr-Latn-CS" altLang="sr-Latn-RS" sz="2000" b="1" dirty="0">
                <a:solidFill>
                  <a:srgbClr val="FF0000"/>
                </a:solidFill>
                <a:latin typeface="Times New Roman" panose="02020603050405020304" pitchFamily="18" charset="0"/>
                <a:cs typeface="Times New Roman" panose="02020603050405020304" pitchFamily="18" charset="0"/>
              </a:rPr>
              <a:t> </a:t>
            </a:r>
            <a:r>
              <a:rPr lang="sr-Latn-CS" altLang="sr-Latn-RS" sz="2000" b="1" dirty="0" err="1">
                <a:solidFill>
                  <a:srgbClr val="FF0000"/>
                </a:solidFill>
                <a:latin typeface="Times New Roman" panose="02020603050405020304" pitchFamily="18" charset="0"/>
                <a:cs typeface="Times New Roman" panose="02020603050405020304" pitchFamily="18" charset="0"/>
              </a:rPr>
              <a:t>orbitalis</a:t>
            </a:r>
            <a:r>
              <a:rPr lang="sr-Latn-CS" altLang="sr-Latn-RS" sz="2000" b="1" dirty="0">
                <a:solidFill>
                  <a:srgbClr val="FF0000"/>
                </a:solidFill>
                <a:latin typeface="Times New Roman" panose="02020603050405020304" pitchFamily="18" charset="0"/>
                <a:cs typeface="Times New Roman" panose="02020603050405020304" pitchFamily="18" charset="0"/>
              </a:rPr>
              <a:t> </a:t>
            </a:r>
            <a:r>
              <a:rPr lang="sr-Latn-CS" altLang="sr-Latn-RS" sz="2000" b="1" dirty="0" err="1">
                <a:solidFill>
                  <a:srgbClr val="FF0000"/>
                </a:solidFill>
                <a:latin typeface="Times New Roman" panose="02020603050405020304" pitchFamily="18" charset="0"/>
                <a:cs typeface="Times New Roman" panose="02020603050405020304" pitchFamily="18" charset="0"/>
              </a:rPr>
              <a:t>inferior</a:t>
            </a:r>
            <a:r>
              <a:rPr lang="sr-Latn-CS" altLang="sr-Latn-RS" sz="2000" b="1" dirty="0">
                <a:latin typeface="Times New Roman" panose="02020603050405020304" pitchFamily="18" charset="0"/>
                <a:cs typeface="Times New Roman" panose="02020603050405020304" pitchFamily="18" charset="0"/>
              </a:rPr>
              <a:t>:</a:t>
            </a:r>
            <a:br>
              <a:rPr lang="en-GB" altLang="sr-Latn-RS" sz="2000" b="1"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formed superiorly by the </a:t>
            </a:r>
            <a:r>
              <a:rPr lang="en-GB" altLang="sr-Latn-RS" sz="2000" b="1" dirty="0">
                <a:latin typeface="Times New Roman" panose="02020603050405020304" pitchFamily="18" charset="0"/>
                <a:cs typeface="Times New Roman" panose="02020603050405020304" pitchFamily="18" charset="0"/>
              </a:rPr>
              <a:t>greater wings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ala m</a:t>
            </a:r>
            <a:r>
              <a:rPr lang="en-GB" altLang="sr-Latn-RS" sz="2000" b="1" dirty="0" err="1">
                <a:latin typeface="Times New Roman" panose="02020603050405020304" pitchFamily="18" charset="0"/>
                <a:cs typeface="Times New Roman" panose="02020603050405020304" pitchFamily="18" charset="0"/>
              </a:rPr>
              <a:t>aj</a:t>
            </a:r>
            <a:r>
              <a:rPr lang="sr-Latn-CS" altLang="sr-Latn-RS" sz="2000" b="1" dirty="0" err="1">
                <a:latin typeface="Times New Roman" panose="02020603050405020304" pitchFamily="18" charset="0"/>
                <a:cs typeface="Times New Roman" panose="02020603050405020304" pitchFamily="18" charset="0"/>
              </a:rPr>
              <a:t>or</a:t>
            </a:r>
            <a:r>
              <a:rPr lang="en-GB" altLang="sr-Latn-RS" sz="2000" b="1" dirty="0">
                <a:latin typeface="Times New Roman" panose="02020603050405020304" pitchFamily="18" charset="0"/>
                <a:cs typeface="Times New Roman" panose="02020603050405020304" pitchFamily="18" charset="0"/>
              </a:rPr>
              <a:t>) of sphenoid bone,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inferiorly by </a:t>
            </a:r>
            <a:r>
              <a:rPr lang="en-GB" altLang="sr-Latn-RS" sz="2000" b="1" dirty="0">
                <a:latin typeface="Times New Roman" panose="02020603050405020304" pitchFamily="18" charset="0"/>
                <a:cs typeface="Times New Roman" panose="02020603050405020304" pitchFamily="18" charset="0"/>
              </a:rPr>
              <a:t>posterior border of orbital</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plate of maxilla </a:t>
            </a:r>
            <a:r>
              <a:rPr lang="en-GB" altLang="sr-Latn-RS" sz="2000" dirty="0">
                <a:latin typeface="Times New Roman" panose="02020603050405020304" pitchFamily="18" charset="0"/>
                <a:cs typeface="Times New Roman" panose="02020603050405020304" pitchFamily="18" charset="0"/>
              </a:rPr>
              <a:t>and anteriorly by</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the part of orbital surface of zygomatic bone</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 elements that pass through this fissure are:</a:t>
            </a:r>
            <a:endParaRPr lang="sr-Latn-CS" altLang="sr-Latn-RS" sz="2000" dirty="0">
              <a:latin typeface="Times New Roman" panose="02020603050405020304" pitchFamily="18" charset="0"/>
              <a:cs typeface="Times New Roman" panose="02020603050405020304" pitchFamily="18" charset="0"/>
            </a:endParaRPr>
          </a:p>
          <a:p>
            <a:pPr eaLnBrk="1" hangingPunct="1"/>
            <a:r>
              <a:rPr lang="sr-Latn-CS" altLang="sr-Latn-RS" sz="2000" b="1" dirty="0">
                <a:latin typeface="Times New Roman" panose="02020603050405020304" pitchFamily="18" charset="0"/>
                <a:cs typeface="Times New Roman" panose="02020603050405020304" pitchFamily="18" charset="0"/>
              </a:rPr>
              <a:t> a</a:t>
            </a:r>
            <a:r>
              <a:rPr lang="en-GB" altLang="sr-Latn-RS" sz="2000" b="1" dirty="0">
                <a:latin typeface="Times New Roman" panose="02020603050405020304" pitchFamily="18" charset="0"/>
                <a:cs typeface="Times New Roman" panose="02020603050405020304" pitchFamily="18" charset="0"/>
              </a:rPr>
              <a:t>. and</a:t>
            </a:r>
            <a:r>
              <a:rPr lang="sr-Latn-CS" altLang="sr-Latn-RS" sz="2000" b="1" dirty="0">
                <a:latin typeface="Times New Roman" panose="02020603050405020304" pitchFamily="18" charset="0"/>
                <a:cs typeface="Times New Roman" panose="02020603050405020304" pitchFamily="18" charset="0"/>
              </a:rPr>
              <a:t> n</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infraorbitalis</a:t>
            </a:r>
            <a:r>
              <a:rPr lang="sr-Latn-C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n</a:t>
            </a: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zygomaticus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v. </a:t>
            </a:r>
            <a:r>
              <a:rPr lang="en-GB" altLang="sr-Latn-RS" sz="2000" b="1" dirty="0" err="1">
                <a:latin typeface="Times New Roman" panose="02020603050405020304" pitchFamily="18" charset="0"/>
                <a:cs typeface="Times New Roman" panose="02020603050405020304" pitchFamily="18" charset="0"/>
              </a:rPr>
              <a:t>ophtalmica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inferior</a:t>
            </a:r>
            <a:r>
              <a:rPr lang="en-GB" altLang="sr-Latn-RS" sz="2000" b="1" dirty="0">
                <a:latin typeface="Times New Roman" panose="02020603050405020304" pitchFamily="18" charset="0"/>
                <a:cs typeface="Times New Roman" panose="02020603050405020304" pitchFamily="18" charset="0"/>
              </a:rPr>
              <a:t> (sometimes)</a:t>
            </a:r>
            <a:endParaRPr lang="sr-Latn-CS" altLang="sr-Latn-RS" sz="2000" b="1" dirty="0">
              <a:latin typeface="Times New Roman" panose="02020603050405020304" pitchFamily="18" charset="0"/>
              <a:cs typeface="Times New Roman" panose="02020603050405020304" pitchFamily="18" charset="0"/>
            </a:endParaRPr>
          </a:p>
          <a:p>
            <a:pPr eaLnBrk="1" hangingPunct="1"/>
            <a:endParaRPr lang="sr-Latn-CS" altLang="sr-Latn-R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654760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Rot="1" noChangeArrowheads="1"/>
          </p:cNvSpPr>
          <p:nvPr>
            <p:ph type="title"/>
          </p:nvPr>
        </p:nvSpPr>
        <p:spPr>
          <a:xfrm>
            <a:off x="457200" y="21719"/>
            <a:ext cx="8229600" cy="633412"/>
          </a:xfrm>
        </p:spPr>
        <p:txBody>
          <a:bodyPr/>
          <a:lstStyle/>
          <a:p>
            <a:pPr eaLnBrk="1" hangingPunct="1"/>
            <a:r>
              <a:rPr lang="sr-Latn-CS" altLang="sr-Latn-RS" sz="2800" b="1" dirty="0">
                <a:latin typeface="Times New Roman" panose="02020603050405020304" pitchFamily="18" charset="0"/>
              </a:rPr>
              <a:t>MAXILLA – </a:t>
            </a:r>
            <a:r>
              <a:rPr lang="en-GB" altLang="sr-Latn-RS" sz="2800" b="1" dirty="0">
                <a:latin typeface="Times New Roman" panose="02020603050405020304" pitchFamily="18" charset="0"/>
              </a:rPr>
              <a:t>UPPER JAW</a:t>
            </a:r>
            <a:endParaRPr lang="en-US" altLang="sr-Latn-RS" sz="2800" b="1" dirty="0">
              <a:latin typeface="Times New Roman" panose="02020603050405020304" pitchFamily="18" charset="0"/>
            </a:endParaRPr>
          </a:p>
        </p:txBody>
      </p:sp>
      <p:sp>
        <p:nvSpPr>
          <p:cNvPr id="10243" name="Rectangle 3"/>
          <p:cNvSpPr>
            <a:spLocks noGrp="1" noChangeArrowheads="1"/>
          </p:cNvSpPr>
          <p:nvPr>
            <p:ph idx="1"/>
          </p:nvPr>
        </p:nvSpPr>
        <p:spPr>
          <a:xfrm>
            <a:off x="7685" y="620688"/>
            <a:ext cx="9144000" cy="5689600"/>
          </a:xfrm>
        </p:spPr>
        <p:txBody>
          <a:bodyPr/>
          <a:lstStyle/>
          <a:p>
            <a:pPr eaLnBrk="1" hangingPunct="1">
              <a:lnSpc>
                <a:spcPct val="90000"/>
              </a:lnSpc>
            </a:pPr>
            <a:r>
              <a:rPr lang="en-GB" altLang="sr-Latn-RS" sz="2200" b="1" dirty="0">
                <a:latin typeface="Times New Roman" panose="02020603050405020304" pitchFamily="18" charset="0"/>
                <a:cs typeface="Times New Roman" panose="02020603050405020304" pitchFamily="18" charset="0"/>
              </a:rPr>
              <a:t>BODY (</a:t>
            </a:r>
            <a:r>
              <a:rPr lang="sr-Latn-CS" altLang="sr-Latn-RS" sz="2200" b="1" dirty="0">
                <a:latin typeface="Times New Roman" panose="02020603050405020304" pitchFamily="18" charset="0"/>
                <a:cs typeface="Times New Roman" panose="02020603050405020304" pitchFamily="18" charset="0"/>
              </a:rPr>
              <a:t>CORPUS MAXILLAE</a:t>
            </a:r>
            <a:r>
              <a:rPr lang="en-GB" altLang="sr-Latn-RS" sz="2200" b="1" dirty="0">
                <a:latin typeface="Times New Roman" panose="02020603050405020304" pitchFamily="18" charset="0"/>
                <a:cs typeface="Times New Roman" panose="02020603050405020304" pitchFamily="18" charset="0"/>
              </a:rPr>
              <a:t>)</a:t>
            </a:r>
            <a:br>
              <a:rPr lang="en-GB" altLang="sr-Latn-RS" sz="2200" b="1" dirty="0">
                <a:latin typeface="Times New Roman" panose="02020603050405020304" pitchFamily="18" charset="0"/>
                <a:cs typeface="Times New Roman" panose="02020603050405020304" pitchFamily="18" charset="0"/>
              </a:rPr>
            </a:br>
            <a:r>
              <a:rPr lang="sr-Latn-CS" altLang="sr-Latn-RS" sz="2200" b="1" dirty="0">
                <a:latin typeface="Times New Roman" panose="02020603050405020304" pitchFamily="18" charset="0"/>
                <a:cs typeface="Times New Roman" panose="02020603050405020304" pitchFamily="18" charset="0"/>
              </a:rPr>
              <a:t> </a:t>
            </a:r>
            <a:r>
              <a:rPr lang="sr-Latn-CS" altLang="sr-Latn-RS" sz="2000" dirty="0">
                <a:latin typeface="Times New Roman" panose="02020603050405020304" pitchFamily="18" charset="0"/>
                <a:cs typeface="Times New Roman" panose="02020603050405020304" pitchFamily="18" charset="0"/>
              </a:rPr>
              <a:t>– </a:t>
            </a:r>
            <a:r>
              <a:rPr lang="en-GB" altLang="sr-Latn-RS" sz="2000" dirty="0">
                <a:latin typeface="Times New Roman" panose="02020603050405020304" pitchFamily="18" charset="0"/>
                <a:cs typeface="Times New Roman" panose="02020603050405020304" pitchFamily="18" charset="0"/>
              </a:rPr>
              <a:t>3-sided pyramid in shape with the base oriented medially, and apex </a:t>
            </a:r>
            <a:r>
              <a:rPr lang="en-GB" altLang="sr-Latn-RS" sz="2000" dirty="0" err="1">
                <a:latin typeface="Times New Roman" panose="02020603050405020304" pitchFamily="18" charset="0"/>
                <a:cs typeface="Times New Roman" panose="02020603050405020304" pitchFamily="18" charset="0"/>
              </a:rPr>
              <a:t>superolaterally</a:t>
            </a:r>
            <a:r>
              <a:rPr lang="en-GB" altLang="sr-Latn-RS" sz="2000" dirty="0">
                <a:latin typeface="Times New Roman" panose="02020603050405020304" pitchFamily="18" charset="0"/>
                <a:cs typeface="Times New Roman" panose="02020603050405020304" pitchFamily="18" charset="0"/>
              </a:rPr>
              <a:t>; the base can also be defined as the medial surface (nasal surface)</a:t>
            </a:r>
          </a:p>
          <a:p>
            <a:pPr marL="0" indent="0" eaLnBrk="1" hangingPunct="1">
              <a:lnSpc>
                <a:spcPct val="90000"/>
              </a:lnSpc>
              <a:buNone/>
            </a:pPr>
            <a:endParaRPr lang="sr-Latn-CS" altLang="sr-Latn-RS" sz="2000"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000" dirty="0">
                <a:solidFill>
                  <a:srgbClr val="FF0000"/>
                </a:solidFill>
                <a:latin typeface="Times New Roman" panose="02020603050405020304" pitchFamily="18" charset="0"/>
                <a:cs typeface="Times New Roman" panose="02020603050405020304" pitchFamily="18" charset="0"/>
              </a:rPr>
              <a:t>Anterior surface (</a:t>
            </a:r>
            <a:r>
              <a:rPr lang="sr-Latn-CS" altLang="sr-Latn-RS" sz="2000" dirty="0">
                <a:solidFill>
                  <a:srgbClr val="FF0000"/>
                </a:solidFill>
                <a:latin typeface="Times New Roman" panose="02020603050405020304" pitchFamily="18" charset="0"/>
                <a:cs typeface="Times New Roman" panose="02020603050405020304" pitchFamily="18" charset="0"/>
              </a:rPr>
              <a:t>F</a:t>
            </a:r>
            <a:r>
              <a:rPr lang="en-GB" altLang="sr-Latn-RS" sz="2000" dirty="0" err="1">
                <a:solidFill>
                  <a:srgbClr val="FF0000"/>
                </a:solidFill>
                <a:latin typeface="Times New Roman" panose="02020603050405020304" pitchFamily="18" charset="0"/>
                <a:cs typeface="Times New Roman" panose="02020603050405020304" pitchFamily="18" charset="0"/>
              </a:rPr>
              <a:t>acies</a:t>
            </a:r>
            <a:r>
              <a:rPr lang="en-GB" altLang="sr-Latn-RS" sz="2000" dirty="0">
                <a:solidFill>
                  <a:srgbClr val="FF0000"/>
                </a:solidFill>
                <a:latin typeface="Times New Roman" panose="02020603050405020304" pitchFamily="18" charset="0"/>
                <a:cs typeface="Times New Roman" panose="02020603050405020304" pitchFamily="18" charset="0"/>
              </a:rPr>
              <a:t> </a:t>
            </a:r>
            <a:r>
              <a:rPr lang="sr-Latn-CS" altLang="sr-Latn-RS" sz="2000" dirty="0" err="1">
                <a:solidFill>
                  <a:srgbClr val="FF0000"/>
                </a:solidFill>
                <a:latin typeface="Times New Roman" panose="02020603050405020304" pitchFamily="18" charset="0"/>
                <a:cs typeface="Times New Roman" panose="02020603050405020304" pitchFamily="18" charset="0"/>
              </a:rPr>
              <a:t>anterior</a:t>
            </a:r>
            <a:r>
              <a:rPr lang="en-GB" altLang="sr-Latn-RS" sz="2000" dirty="0">
                <a:solidFill>
                  <a:srgbClr val="FF0000"/>
                </a:solidFill>
                <a:latin typeface="Times New Roman" panose="02020603050405020304" pitchFamily="18" charset="0"/>
                <a:cs typeface="Times New Roman" panose="02020603050405020304" pitchFamily="18" charset="0"/>
              </a:rPr>
              <a:t>)</a:t>
            </a:r>
            <a:endParaRPr lang="en-GB" altLang="sr-Latn-RS" sz="2000"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000" dirty="0">
                <a:solidFill>
                  <a:srgbClr val="FF0000"/>
                </a:solidFill>
                <a:latin typeface="Times New Roman" panose="02020603050405020304" pitchFamily="18" charset="0"/>
                <a:cs typeface="Times New Roman" panose="02020603050405020304" pitchFamily="18" charset="0"/>
              </a:rPr>
              <a:t>Posterior, </a:t>
            </a:r>
            <a:r>
              <a:rPr lang="en-GB" altLang="sr-Latn-RS" sz="2000" dirty="0" err="1">
                <a:solidFill>
                  <a:srgbClr val="FF0000"/>
                </a:solidFill>
                <a:latin typeface="Times New Roman" panose="02020603050405020304" pitchFamily="18" charset="0"/>
                <a:cs typeface="Times New Roman" panose="02020603050405020304" pitchFamily="18" charset="0"/>
              </a:rPr>
              <a:t>infreatemporal</a:t>
            </a:r>
            <a:r>
              <a:rPr lang="en-GB" altLang="sr-Latn-RS" sz="2000" dirty="0">
                <a:solidFill>
                  <a:srgbClr val="FF0000"/>
                </a:solidFill>
                <a:latin typeface="Times New Roman" panose="02020603050405020304" pitchFamily="18" charset="0"/>
                <a:cs typeface="Times New Roman" panose="02020603050405020304" pitchFamily="18" charset="0"/>
              </a:rPr>
              <a:t> surface (</a:t>
            </a:r>
            <a:r>
              <a:rPr lang="sr-Latn-CS" altLang="sr-Latn-RS" sz="2000" dirty="0">
                <a:solidFill>
                  <a:srgbClr val="FF0000"/>
                </a:solidFill>
                <a:latin typeface="Times New Roman" panose="02020603050405020304" pitchFamily="18" charset="0"/>
                <a:cs typeface="Times New Roman" panose="02020603050405020304" pitchFamily="18" charset="0"/>
              </a:rPr>
              <a:t>F</a:t>
            </a:r>
            <a:r>
              <a:rPr lang="en-GB" altLang="sr-Latn-RS" sz="2000" dirty="0" err="1">
                <a:solidFill>
                  <a:srgbClr val="FF0000"/>
                </a:solidFill>
                <a:latin typeface="Times New Roman" panose="02020603050405020304" pitchFamily="18" charset="0"/>
                <a:cs typeface="Times New Roman" panose="02020603050405020304" pitchFamily="18" charset="0"/>
              </a:rPr>
              <a:t>acies</a:t>
            </a:r>
            <a:r>
              <a:rPr lang="en-GB" altLang="sr-Latn-RS" sz="2000" dirty="0">
                <a:solidFill>
                  <a:srgbClr val="FF0000"/>
                </a:solidFill>
                <a:latin typeface="Times New Roman" panose="02020603050405020304" pitchFamily="18" charset="0"/>
                <a:cs typeface="Times New Roman" panose="02020603050405020304" pitchFamily="18" charset="0"/>
              </a:rPr>
              <a:t> </a:t>
            </a:r>
            <a:r>
              <a:rPr lang="sr-Latn-CS" altLang="sr-Latn-RS" sz="2000" dirty="0" err="1">
                <a:solidFill>
                  <a:srgbClr val="FF0000"/>
                </a:solidFill>
                <a:latin typeface="Times New Roman" panose="02020603050405020304" pitchFamily="18" charset="0"/>
                <a:cs typeface="Times New Roman" panose="02020603050405020304" pitchFamily="18" charset="0"/>
              </a:rPr>
              <a:t>infratemporalis</a:t>
            </a:r>
            <a:r>
              <a:rPr lang="en-GB" altLang="sr-Latn-RS" sz="2000" dirty="0">
                <a:solidFill>
                  <a:srgbClr val="FF0000"/>
                </a:solidFill>
                <a:latin typeface="Times New Roman" panose="02020603050405020304" pitchFamily="18" charset="0"/>
                <a:cs typeface="Times New Roman" panose="02020603050405020304" pitchFamily="18" charset="0"/>
              </a:rPr>
              <a:t>)</a:t>
            </a:r>
            <a:endParaRPr lang="sr-Latn-CS" altLang="sr-Latn-RS" sz="2000"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000" dirty="0">
                <a:solidFill>
                  <a:srgbClr val="FF0000"/>
                </a:solidFill>
                <a:latin typeface="Times New Roman" panose="02020603050405020304" pitchFamily="18" charset="0"/>
                <a:cs typeface="Times New Roman" panose="02020603050405020304" pitchFamily="18" charset="0"/>
              </a:rPr>
              <a:t>Superior, orbital surface (</a:t>
            </a:r>
            <a:r>
              <a:rPr lang="sr-Latn-CS" altLang="sr-Latn-RS" sz="2000" dirty="0">
                <a:solidFill>
                  <a:srgbClr val="FF0000"/>
                </a:solidFill>
                <a:latin typeface="Times New Roman" panose="02020603050405020304" pitchFamily="18" charset="0"/>
                <a:cs typeface="Times New Roman" panose="02020603050405020304" pitchFamily="18" charset="0"/>
              </a:rPr>
              <a:t>F</a:t>
            </a:r>
            <a:r>
              <a:rPr lang="en-GB" altLang="sr-Latn-RS" sz="2000" dirty="0" err="1">
                <a:solidFill>
                  <a:srgbClr val="FF0000"/>
                </a:solidFill>
                <a:latin typeface="Times New Roman" panose="02020603050405020304" pitchFamily="18" charset="0"/>
                <a:cs typeface="Times New Roman" panose="02020603050405020304" pitchFamily="18" charset="0"/>
              </a:rPr>
              <a:t>acies</a:t>
            </a:r>
            <a:r>
              <a:rPr lang="sr-Latn-CS" altLang="sr-Latn-RS" sz="2000" dirty="0">
                <a:solidFill>
                  <a:srgbClr val="FF0000"/>
                </a:solidFill>
                <a:latin typeface="Times New Roman" panose="02020603050405020304" pitchFamily="18" charset="0"/>
                <a:cs typeface="Times New Roman" panose="02020603050405020304" pitchFamily="18" charset="0"/>
              </a:rPr>
              <a:t> </a:t>
            </a:r>
            <a:r>
              <a:rPr lang="sr-Latn-CS" altLang="sr-Latn-RS" sz="2000" dirty="0" err="1">
                <a:solidFill>
                  <a:srgbClr val="FF0000"/>
                </a:solidFill>
                <a:latin typeface="Times New Roman" panose="02020603050405020304" pitchFamily="18" charset="0"/>
                <a:cs typeface="Times New Roman" panose="02020603050405020304" pitchFamily="18" charset="0"/>
              </a:rPr>
              <a:t>orbitalis</a:t>
            </a:r>
            <a:r>
              <a:rPr lang="en-GB" altLang="sr-Latn-RS" sz="2000" dirty="0">
                <a:solidFill>
                  <a:srgbClr val="FF0000"/>
                </a:solidFill>
                <a:latin typeface="Times New Roman" panose="02020603050405020304" pitchFamily="18" charset="0"/>
                <a:cs typeface="Times New Roman" panose="02020603050405020304" pitchFamily="18" charset="0"/>
              </a:rPr>
              <a:t>)</a:t>
            </a:r>
            <a:endParaRPr lang="sr-Latn-CS" altLang="sr-Latn-RS" sz="2000" dirty="0">
              <a:latin typeface="Times New Roman" panose="02020603050405020304" pitchFamily="18" charset="0"/>
              <a:cs typeface="Times New Roman" panose="02020603050405020304" pitchFamily="18" charset="0"/>
            </a:endParaRPr>
          </a:p>
          <a:p>
            <a:pPr eaLnBrk="1" hangingPunct="1">
              <a:lnSpc>
                <a:spcPct val="90000"/>
              </a:lnSpc>
            </a:pPr>
            <a:r>
              <a:rPr lang="en-GB" altLang="sr-Latn-RS" sz="2000" dirty="0">
                <a:solidFill>
                  <a:srgbClr val="FF0000"/>
                </a:solidFill>
                <a:latin typeface="Times New Roman" panose="02020603050405020304" pitchFamily="18" charset="0"/>
                <a:cs typeface="Times New Roman" panose="02020603050405020304" pitchFamily="18" charset="0"/>
              </a:rPr>
              <a:t>Base or Medial, nasal surface (</a:t>
            </a:r>
            <a:r>
              <a:rPr lang="sr-Latn-CS" altLang="sr-Latn-RS" sz="2000" dirty="0">
                <a:solidFill>
                  <a:srgbClr val="FF0000"/>
                </a:solidFill>
                <a:latin typeface="Times New Roman" panose="02020603050405020304" pitchFamily="18" charset="0"/>
                <a:cs typeface="Times New Roman" panose="02020603050405020304" pitchFamily="18" charset="0"/>
              </a:rPr>
              <a:t>F</a:t>
            </a:r>
            <a:r>
              <a:rPr lang="en-GB" altLang="sr-Latn-RS" sz="2000" dirty="0" err="1">
                <a:solidFill>
                  <a:srgbClr val="FF0000"/>
                </a:solidFill>
                <a:latin typeface="Times New Roman" panose="02020603050405020304" pitchFamily="18" charset="0"/>
                <a:cs typeface="Times New Roman" panose="02020603050405020304" pitchFamily="18" charset="0"/>
              </a:rPr>
              <a:t>acies</a:t>
            </a:r>
            <a:r>
              <a:rPr lang="sr-Latn-CS" altLang="sr-Latn-RS" sz="2000" dirty="0">
                <a:solidFill>
                  <a:srgbClr val="FF0000"/>
                </a:solidFill>
                <a:latin typeface="Times New Roman" panose="02020603050405020304" pitchFamily="18" charset="0"/>
                <a:cs typeface="Times New Roman" panose="02020603050405020304" pitchFamily="18" charset="0"/>
              </a:rPr>
              <a:t> </a:t>
            </a:r>
            <a:r>
              <a:rPr lang="sr-Latn-CS" altLang="sr-Latn-RS" sz="2000" dirty="0" err="1">
                <a:solidFill>
                  <a:srgbClr val="FF0000"/>
                </a:solidFill>
                <a:latin typeface="Times New Roman" panose="02020603050405020304" pitchFamily="18" charset="0"/>
                <a:cs typeface="Times New Roman" panose="02020603050405020304" pitchFamily="18" charset="0"/>
              </a:rPr>
              <a:t>nasalis</a:t>
            </a:r>
            <a:r>
              <a:rPr lang="en-GB" altLang="sr-Latn-RS" sz="2000" dirty="0">
                <a:solidFill>
                  <a:srgbClr val="FF0000"/>
                </a:solidFill>
                <a:latin typeface="Times New Roman" panose="02020603050405020304" pitchFamily="18" charset="0"/>
                <a:cs typeface="Times New Roman" panose="02020603050405020304" pitchFamily="18" charset="0"/>
              </a:rPr>
              <a:t>)</a:t>
            </a:r>
            <a:endParaRPr lang="en-US" altLang="sr-Latn-RS" sz="2000" dirty="0">
              <a:latin typeface="Times New Roman" panose="02020603050405020304" pitchFamily="18" charset="0"/>
              <a:cs typeface="Times New Roman" panose="02020603050405020304" pitchFamily="18" charset="0"/>
            </a:endParaRPr>
          </a:p>
        </p:txBody>
      </p:sp>
      <p:pic>
        <p:nvPicPr>
          <p:cNvPr id="2" name="Picture 2">
            <a:extLst>
              <a:ext uri="{FF2B5EF4-FFF2-40B4-BE49-F238E27FC236}">
                <a16:creationId xmlns:a16="http://schemas.microsoft.com/office/drawing/2014/main" id="{ECAC1A44-FF80-3B7E-385A-50FC27A857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8675" r="38170" b="39178"/>
          <a:stretch>
            <a:fillRect/>
          </a:stretch>
        </p:blipFill>
        <p:spPr bwMode="auto">
          <a:xfrm>
            <a:off x="29637" y="3988822"/>
            <a:ext cx="3318227" cy="2847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13313">
            <a:extLst>
              <a:ext uri="{FF2B5EF4-FFF2-40B4-BE49-F238E27FC236}">
                <a16:creationId xmlns:a16="http://schemas.microsoft.com/office/drawing/2014/main" id="{20923BA3-FFB4-E49A-BD3A-CB36F9762A8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14972" t="10493" r="35597" b="8839"/>
          <a:stretch>
            <a:fillRect/>
          </a:stretch>
        </p:blipFill>
        <p:spPr bwMode="auto">
          <a:xfrm>
            <a:off x="6300192" y="1561416"/>
            <a:ext cx="2851493" cy="261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a:extLst>
              <a:ext uri="{FF2B5EF4-FFF2-40B4-BE49-F238E27FC236}">
                <a16:creationId xmlns:a16="http://schemas.microsoft.com/office/drawing/2014/main" id="{1DC50B0C-6906-C049-2682-10059C09D3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7640" r="37537" b="37352"/>
          <a:stretch>
            <a:fillRect/>
          </a:stretch>
        </p:blipFill>
        <p:spPr bwMode="auto">
          <a:xfrm>
            <a:off x="3305814" y="4264425"/>
            <a:ext cx="2997518" cy="2571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495599"/>
      </p:ext>
    </p:extLst>
  </p:cSld>
  <p:clrMapOvr>
    <a:masterClrMapping/>
  </p:clrMapOvr>
  <p:transition spd="slow"/>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6A7C4-B2AC-D73F-2A54-B5B8DE90F9BE}"/>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EE94BD1-BCBF-DEDC-696F-0EA142D245A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936" t="6918" r="37468" b="38194"/>
          <a:stretch/>
        </p:blipFill>
        <p:spPr bwMode="auto">
          <a:xfrm>
            <a:off x="5280720" y="3261241"/>
            <a:ext cx="3863280" cy="2953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8" name="Rectangle 2">
            <a:extLst>
              <a:ext uri="{FF2B5EF4-FFF2-40B4-BE49-F238E27FC236}">
                <a16:creationId xmlns:a16="http://schemas.microsoft.com/office/drawing/2014/main" id="{688534B7-DC9A-5ED3-5A8B-0EC26CB41681}"/>
              </a:ext>
            </a:extLst>
          </p:cNvPr>
          <p:cNvSpPr>
            <a:spLocks noGrp="1" noRot="1" noChangeArrowheads="1"/>
          </p:cNvSpPr>
          <p:nvPr>
            <p:ph type="title"/>
          </p:nvPr>
        </p:nvSpPr>
        <p:spPr>
          <a:xfrm>
            <a:off x="457200" y="116632"/>
            <a:ext cx="8229600" cy="457199"/>
          </a:xfrm>
        </p:spPr>
        <p:txBody>
          <a:bodyPr/>
          <a:lstStyle/>
          <a:p>
            <a:pPr eaLnBrk="1" hangingPunct="1"/>
            <a:r>
              <a:rPr lang="en-GB" altLang="sr-Latn-RS" sz="2800" b="1" dirty="0">
                <a:latin typeface="Times New Roman" panose="02020603050405020304" pitchFamily="18" charset="0"/>
              </a:rPr>
              <a:t>ORBIT</a:t>
            </a:r>
            <a:endParaRPr lang="en-US" altLang="sr-Latn-RS" sz="2800" b="1" dirty="0">
              <a:latin typeface="Times New Roman" panose="02020603050405020304" pitchFamily="18" charset="0"/>
            </a:endParaRPr>
          </a:p>
        </p:txBody>
      </p:sp>
      <p:sp>
        <p:nvSpPr>
          <p:cNvPr id="80899" name="Rectangle 3">
            <a:extLst>
              <a:ext uri="{FF2B5EF4-FFF2-40B4-BE49-F238E27FC236}">
                <a16:creationId xmlns:a16="http://schemas.microsoft.com/office/drawing/2014/main" id="{EE1BAF2A-AAA3-5FA5-20F3-69524882425F}"/>
              </a:ext>
            </a:extLst>
          </p:cNvPr>
          <p:cNvSpPr>
            <a:spLocks noGrp="1" noChangeArrowheads="1"/>
          </p:cNvSpPr>
          <p:nvPr>
            <p:ph sz="half" idx="1"/>
          </p:nvPr>
        </p:nvSpPr>
        <p:spPr>
          <a:xfrm>
            <a:off x="-7479" y="521296"/>
            <a:ext cx="9027235" cy="6336704"/>
          </a:xfrm>
        </p:spPr>
        <p:txBody>
          <a:bodyPr/>
          <a:lstStyle/>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Superior- medial border</a:t>
            </a:r>
            <a:r>
              <a:rPr lang="sr-Latn-CS" altLang="sr-Latn-RS" sz="2200" b="1" dirty="0">
                <a:solidFill>
                  <a:srgbClr val="FF0000"/>
                </a:solidFill>
                <a:latin typeface="Times New Roman" panose="02020603050405020304" pitchFamily="18" charset="0"/>
                <a:cs typeface="Times New Roman" panose="02020603050405020304" pitchFamily="18" charset="0"/>
              </a:rPr>
              <a:t>:</a:t>
            </a:r>
            <a:r>
              <a:rPr lang="sr-Latn-CS" altLang="sr-Latn-RS" sz="2200" b="1" dirty="0">
                <a:latin typeface="Times New Roman" panose="02020603050405020304" pitchFamily="18" charset="0"/>
                <a:cs typeface="Times New Roman" panose="02020603050405020304" pitchFamily="18" charset="0"/>
              </a:rPr>
              <a:t> </a:t>
            </a:r>
            <a:br>
              <a:rPr lang="en-GB" altLang="sr-Latn-RS" sz="24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articulation of orbital part of frontal bone with superior border of:</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processus frontalis maxillae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lacrimal bone,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orbital plate of ethmoid bone labyrinth (there are openings of anterior and</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posterior ethmoid canal)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and the body of sphenoid bone</a:t>
            </a:r>
            <a:endParaRPr lang="sr-Latn-CS" altLang="sr-Latn-RS" sz="2000" b="1" dirty="0">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Inferior-medial border</a:t>
            </a:r>
            <a:r>
              <a:rPr lang="sr-Latn-CS" altLang="sr-Latn-RS" sz="2200" b="1" dirty="0">
                <a:solidFill>
                  <a:srgbClr val="FF0000"/>
                </a:solidFill>
                <a:latin typeface="Times New Roman" panose="02020603050405020304" pitchFamily="18" charset="0"/>
                <a:cs typeface="Times New Roman" panose="02020603050405020304" pitchFamily="18" charset="0"/>
              </a:rPr>
              <a:t>:   </a:t>
            </a:r>
            <a:br>
              <a:rPr lang="en-GB" altLang="sr-Latn-RS" sz="2200" b="1" dirty="0">
                <a:solidFill>
                  <a:srgbClr val="FF0000"/>
                </a:solidFill>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articulation of orbital part of maxilla with inferior border of:</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lacrimal bone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orbital plate of ethmoid bone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processus orbitalis of palatine bone</a:t>
            </a:r>
            <a:endParaRPr lang="en-GB" altLang="sr-Latn-RS" sz="2200" b="1" dirty="0">
              <a:solidFill>
                <a:srgbClr val="FF0000"/>
              </a:solidFill>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Superior-lateral border</a:t>
            </a:r>
            <a:r>
              <a:rPr lang="sr-Latn-CS" altLang="sr-Latn-RS" sz="2200" b="1" dirty="0">
                <a:solidFill>
                  <a:srgbClr val="FF0000"/>
                </a:solidFill>
                <a:latin typeface="Times New Roman" panose="02020603050405020304" pitchFamily="18" charset="0"/>
                <a:cs typeface="Times New Roman" panose="02020603050405020304" pitchFamily="18" charset="0"/>
              </a:rPr>
              <a:t>: </a:t>
            </a:r>
            <a:br>
              <a:rPr lang="en-GB" altLang="sr-Latn-RS" sz="2200" b="1" dirty="0">
                <a:solidFill>
                  <a:srgbClr val="FF0000"/>
                </a:solidFill>
                <a:latin typeface="Times New Roman" panose="02020603050405020304" pitchFamily="18" charset="0"/>
                <a:cs typeface="Times New Roman" panose="02020603050405020304" pitchFamily="18" charset="0"/>
              </a:rPr>
            </a:br>
            <a:r>
              <a:rPr lang="en-GB" altLang="sr-Latn-RS" sz="2200" b="1" dirty="0">
                <a:latin typeface="Times New Roman" panose="02020603050405020304" pitchFamily="18" charset="0"/>
                <a:cs typeface="Times New Roman" panose="02020603050405020304" pitchFamily="18" charset="0"/>
              </a:rPr>
              <a:t>-</a:t>
            </a:r>
            <a:r>
              <a:rPr lang="en-GB" altLang="sr-Latn-RS" sz="2000" b="1" dirty="0">
                <a:latin typeface="Times New Roman" panose="02020603050405020304" pitchFamily="18" charset="0"/>
                <a:cs typeface="Times New Roman" panose="02020603050405020304" pitchFamily="18" charset="0"/>
              </a:rPr>
              <a:t>articulation of orbital part of frontal bone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with greater wings (ala major) of sphenoid</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bone and orbital surface of zygomatic bone </a:t>
            </a:r>
            <a:endParaRPr lang="sr-Latn-CS" altLang="sr-Latn-RS" sz="2000" b="1" dirty="0">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Inferior-lateral</a:t>
            </a:r>
            <a:r>
              <a:rPr lang="sr-Latn-CS" altLang="sr-Latn-RS" sz="2200" b="1" dirty="0">
                <a:solidFill>
                  <a:srgbClr val="FF0000"/>
                </a:solidFill>
                <a:latin typeface="Times New Roman" panose="02020603050405020304" pitchFamily="18" charset="0"/>
                <a:cs typeface="Times New Roman" panose="02020603050405020304" pitchFamily="18" charset="0"/>
              </a:rPr>
              <a:t>: </a:t>
            </a:r>
            <a:br>
              <a:rPr lang="en-GB" altLang="sr-Latn-RS" sz="2200" b="1" dirty="0">
                <a:solidFill>
                  <a:srgbClr val="FF0000"/>
                </a:solidFill>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posteriorly: fissure orbitalis inferior</a:t>
            </a:r>
            <a:endParaRPr lang="sr-Latn-CS" altLang="sr-Latn-RS" sz="2000" b="1" dirty="0">
              <a:latin typeface="Times New Roman" panose="02020603050405020304" pitchFamily="18" charset="0"/>
              <a:cs typeface="Times New Roman" panose="02020603050405020304" pitchFamily="18" charset="0"/>
            </a:endParaRPr>
          </a:p>
          <a:p>
            <a:pPr marL="0" indent="0" eaLnBrk="1" hangingPunct="1">
              <a:buNone/>
            </a:pPr>
            <a:r>
              <a:rPr lang="en-GB" altLang="sr-Latn-RS" sz="2000" b="1" dirty="0">
                <a:latin typeface="Times New Roman" panose="02020603050405020304" pitchFamily="18" charset="0"/>
                <a:cs typeface="Times New Roman" panose="02020603050405020304" pitchFamily="18" charset="0"/>
              </a:rPr>
              <a:t>      - articulation of orbital part of maxilla with orbital surface of zygomatic bone </a:t>
            </a:r>
            <a:endParaRPr lang="sr-Latn-CS" altLang="sr-Latn-RS"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7963899"/>
      </p:ext>
    </p:extLst>
  </p:cSld>
  <p:clrMapOvr>
    <a:masterClrMapping/>
  </p:clrMapOvr>
  <p:transition spd="slow"/>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3" descr="D:\My Documents\My Scans\maxilla10.jpg"/>
          <p:cNvPicPr>
            <a:picLocks noChangeAspect="1" noChangeArrowheads="1"/>
          </p:cNvPicPr>
          <p:nvPr/>
        </p:nvPicPr>
        <p:blipFill>
          <a:blip r:embed="rId2">
            <a:extLst>
              <a:ext uri="{28A0092B-C50C-407E-A947-70E740481C1C}">
                <a14:useLocalDpi xmlns:a14="http://schemas.microsoft.com/office/drawing/2010/main" val="0"/>
              </a:ext>
            </a:extLst>
          </a:blip>
          <a:srcRect l="23116" t="15208" r="12917" b="58698"/>
          <a:stretch>
            <a:fillRect/>
          </a:stretch>
        </p:blipFill>
        <p:spPr bwMode="auto">
          <a:xfrm>
            <a:off x="428625" y="714375"/>
            <a:ext cx="8215313" cy="56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12"/>
          <p:cNvPicPr>
            <a:picLocks noChangeAspect="1" noChangeArrowheads="1"/>
          </p:cNvPicPr>
          <p:nvPr/>
        </p:nvPicPr>
        <p:blipFill>
          <a:blip r:embed="rId2">
            <a:extLst>
              <a:ext uri="{28A0092B-C50C-407E-A947-70E740481C1C}">
                <a14:useLocalDpi xmlns:a14="http://schemas.microsoft.com/office/drawing/2010/main" val="0"/>
              </a:ext>
            </a:extLst>
          </a:blip>
          <a:srcRect l="7936" t="7158" r="37468" b="38194"/>
          <a:stretch>
            <a:fillRect/>
          </a:stretch>
        </p:blipFill>
        <p:spPr bwMode="auto">
          <a:xfrm>
            <a:off x="357188" y="571500"/>
            <a:ext cx="7881937" cy="599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rrowheads="1"/>
          </p:cNvSpPr>
          <p:nvPr>
            <p:ph type="title" idx="4294967295"/>
          </p:nvPr>
        </p:nvSpPr>
        <p:spPr>
          <a:xfrm>
            <a:off x="457200" y="274638"/>
            <a:ext cx="8229600" cy="417512"/>
          </a:xfrm>
          <a:solidFill>
            <a:schemeClr val="bg1"/>
          </a:solidFill>
        </p:spPr>
        <p:txBody>
          <a:bodyPr/>
          <a:lstStyle/>
          <a:p>
            <a:pPr eaLnBrk="1" hangingPunct="1">
              <a:defRPr/>
            </a:pPr>
            <a:r>
              <a:rPr lang="sr-Latn-CS" altLang="en-US" sz="2800" b="1" dirty="0">
                <a:solidFill>
                  <a:schemeClr val="tx1"/>
                </a:solidFill>
                <a:latin typeface="Times New Roman" panose="02020603050405020304" pitchFamily="18" charset="0"/>
                <a:cs typeface="Times New Roman" panose="02020603050405020304" pitchFamily="18" charset="0"/>
              </a:rPr>
              <a:t>CAVITAS NASI</a:t>
            </a:r>
            <a:r>
              <a:rPr lang="en-GB" altLang="en-US" sz="2800" b="1" dirty="0">
                <a:solidFill>
                  <a:schemeClr val="tx1"/>
                </a:solidFill>
                <a:latin typeface="Times New Roman" panose="02020603050405020304" pitchFamily="18" charset="0"/>
                <a:cs typeface="Times New Roman" panose="02020603050405020304" pitchFamily="18" charset="0"/>
              </a:rPr>
              <a:t> – NASAL CAVITY</a:t>
            </a:r>
            <a:endParaRPr lang="en-US" altLang="en-US" sz="2800" b="1" dirty="0">
              <a:solidFill>
                <a:schemeClr val="tx1"/>
              </a:solidFill>
              <a:latin typeface="Times New Roman" panose="02020603050405020304" pitchFamily="18" charset="0"/>
              <a:cs typeface="Times New Roman" panose="02020603050405020304" pitchFamily="18" charset="0"/>
            </a:endParaRPr>
          </a:p>
        </p:txBody>
      </p:sp>
      <p:sp>
        <p:nvSpPr>
          <p:cNvPr id="32771" name="Rectangle 3"/>
          <p:cNvSpPr>
            <a:spLocks noGrp="1" noChangeArrowheads="1"/>
          </p:cNvSpPr>
          <p:nvPr>
            <p:ph type="body" idx="4294967295"/>
          </p:nvPr>
        </p:nvSpPr>
        <p:spPr>
          <a:xfrm>
            <a:off x="179388" y="765175"/>
            <a:ext cx="8785225" cy="5832475"/>
          </a:xfrm>
        </p:spPr>
        <p:txBody>
          <a:bodyPr/>
          <a:lstStyle/>
          <a:p>
            <a:pPr eaLnBrk="1" hangingPunct="1">
              <a:defRPr/>
            </a:pPr>
            <a:r>
              <a:rPr lang="en-GB" altLang="en-US" sz="2200" b="1" dirty="0">
                <a:solidFill>
                  <a:schemeClr val="accent6"/>
                </a:solidFill>
                <a:latin typeface="Times New Roman" panose="02020603050405020304" pitchFamily="18" charset="0"/>
              </a:rPr>
              <a:t>Anterior opening</a:t>
            </a:r>
            <a:r>
              <a:rPr lang="sr-Latn-CS" altLang="en-US" sz="2200" dirty="0">
                <a:effectLst>
                  <a:outerShdw blurRad="38100" dist="38100" dir="2700000" algn="tl">
                    <a:srgbClr val="000000"/>
                  </a:outerShdw>
                </a:effectLst>
                <a:latin typeface="Times New Roman" panose="02020603050405020304" pitchFamily="18" charset="0"/>
              </a:rPr>
              <a:t>: </a:t>
            </a:r>
            <a:r>
              <a:rPr lang="sr-Latn-CS" altLang="en-US" sz="2000" dirty="0" err="1">
                <a:latin typeface="Times New Roman" panose="02020603050405020304" pitchFamily="18" charset="0"/>
              </a:rPr>
              <a:t>apertura</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piriformis</a:t>
            </a:r>
            <a:r>
              <a:rPr lang="sr-Latn-CS" altLang="en-US" sz="2000" dirty="0">
                <a:latin typeface="Times New Roman" panose="02020603050405020304" pitchFamily="18" charset="0"/>
              </a:rPr>
              <a:t> (os </a:t>
            </a:r>
            <a:r>
              <a:rPr lang="sr-Latn-CS" altLang="en-US" sz="2000" dirty="0" err="1">
                <a:latin typeface="Times New Roman" panose="02020603050405020304" pitchFamily="18" charset="0"/>
              </a:rPr>
              <a:t>nasale</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incisura</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nasalis</a:t>
            </a:r>
            <a:r>
              <a:rPr lang="sr-Latn-CS" altLang="en-US" sz="2000" dirty="0">
                <a:latin typeface="Times New Roman" panose="02020603050405020304" pitchFamily="18" charset="0"/>
              </a:rPr>
              <a:t>)</a:t>
            </a:r>
          </a:p>
          <a:p>
            <a:pPr eaLnBrk="1" hangingPunct="1">
              <a:defRPr/>
            </a:pPr>
            <a:r>
              <a:rPr lang="en-GB" altLang="en-US" sz="2200" b="1" dirty="0">
                <a:solidFill>
                  <a:schemeClr val="accent6"/>
                </a:solidFill>
                <a:latin typeface="Times New Roman" panose="02020603050405020304" pitchFamily="18" charset="0"/>
              </a:rPr>
              <a:t>Posterior openings</a:t>
            </a:r>
            <a:r>
              <a:rPr lang="sr-Latn-CS" altLang="en-US" sz="2200" dirty="0">
                <a:latin typeface="Times New Roman" panose="02020603050405020304" pitchFamily="18" charset="0"/>
              </a:rPr>
              <a:t>: </a:t>
            </a:r>
            <a:r>
              <a:rPr lang="sr-Latn-CS" altLang="en-US" sz="2400" b="1" dirty="0" err="1">
                <a:latin typeface="Times New Roman" panose="02020603050405020304" pitchFamily="18" charset="0"/>
              </a:rPr>
              <a:t>Choanae</a:t>
            </a:r>
            <a:r>
              <a:rPr lang="sr-Latn-CS" altLang="en-US" sz="2400" dirty="0">
                <a:latin typeface="Times New Roman" panose="02020603050405020304" pitchFamily="18" charset="0"/>
              </a:rPr>
              <a:t> </a:t>
            </a:r>
            <a:br>
              <a:rPr lang="en-GB" altLang="en-US" sz="2400" dirty="0">
                <a:latin typeface="Times New Roman" panose="02020603050405020304" pitchFamily="18" charset="0"/>
              </a:rPr>
            </a:br>
            <a:r>
              <a:rPr lang="en-GB" altLang="en-US" sz="2000" dirty="0">
                <a:latin typeface="Times New Roman" panose="02020603050405020304" pitchFamily="18" charset="0"/>
              </a:rPr>
              <a:t>- superior border: </a:t>
            </a:r>
            <a:r>
              <a:rPr lang="sr-Latn-CS" altLang="en-US" sz="2000" dirty="0">
                <a:latin typeface="Times New Roman" panose="02020603050405020304" pitchFamily="18" charset="0"/>
              </a:rPr>
              <a:t>os </a:t>
            </a:r>
            <a:r>
              <a:rPr lang="sr-Latn-CS" altLang="en-US" sz="2000" dirty="0" err="1">
                <a:latin typeface="Times New Roman" panose="02020603050405020304" pitchFamily="18" charset="0"/>
              </a:rPr>
              <a:t>sphenoidale</a:t>
            </a:r>
            <a:r>
              <a:rPr lang="en-GB" altLang="en-US" sz="2000" dirty="0">
                <a:latin typeface="Times New Roman" panose="02020603050405020304" pitchFamily="18" charset="0"/>
              </a:rPr>
              <a:t>              </a:t>
            </a:r>
            <a:br>
              <a:rPr lang="en-GB" altLang="en-US" sz="2000" dirty="0">
                <a:latin typeface="Times New Roman" panose="02020603050405020304" pitchFamily="18" charset="0"/>
              </a:rPr>
            </a:br>
            <a:r>
              <a:rPr lang="en-GB" altLang="en-US" sz="2000" dirty="0">
                <a:latin typeface="Times New Roman" panose="02020603050405020304" pitchFamily="18" charset="0"/>
              </a:rPr>
              <a:t>- lateral border: </a:t>
            </a:r>
            <a:r>
              <a:rPr lang="sr-Latn-CS" altLang="en-US" sz="2000" dirty="0">
                <a:latin typeface="Times New Roman" panose="02020603050405020304" pitchFamily="18" charset="0"/>
              </a:rPr>
              <a:t>l</a:t>
            </a:r>
            <a:r>
              <a:rPr lang="en-GB" altLang="en-US" sz="2000" dirty="0" err="1">
                <a:latin typeface="Times New Roman" panose="02020603050405020304" pitchFamily="18" charset="0"/>
              </a:rPr>
              <a:t>amina</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medialis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pr</a:t>
            </a:r>
            <a:r>
              <a:rPr lang="en-GB" altLang="en-US" sz="2000" dirty="0" err="1">
                <a:latin typeface="Times New Roman" panose="02020603050405020304" pitchFamily="18" charset="0"/>
              </a:rPr>
              <a:t>ocessus</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pterygoidei</a:t>
            </a:r>
            <a:br>
              <a:rPr lang="en-GB" altLang="en-US" sz="2000" dirty="0">
                <a:latin typeface="Times New Roman" panose="02020603050405020304" pitchFamily="18" charset="0"/>
              </a:rPr>
            </a:br>
            <a:r>
              <a:rPr lang="en-GB" altLang="en-US" sz="2000" dirty="0">
                <a:latin typeface="Times New Roman" panose="02020603050405020304" pitchFamily="18" charset="0"/>
              </a:rPr>
              <a:t>- inferior border: </a:t>
            </a:r>
            <a:r>
              <a:rPr lang="sr-Latn-CS" altLang="en-US" sz="2000" dirty="0">
                <a:latin typeface="Times New Roman" panose="02020603050405020304" pitchFamily="18" charset="0"/>
              </a:rPr>
              <a:t>l</a:t>
            </a:r>
            <a:r>
              <a:rPr lang="en-GB" altLang="en-US" sz="2000" dirty="0" err="1">
                <a:latin typeface="Times New Roman" panose="02020603050405020304" pitchFamily="18" charset="0"/>
              </a:rPr>
              <a:t>amina</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horizontalis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ossis</a:t>
            </a:r>
            <a:r>
              <a:rPr lang="sr-Latn-CS" altLang="en-US" sz="2000" dirty="0">
                <a:latin typeface="Times New Roman" panose="02020603050405020304" pitchFamily="18" charset="0"/>
              </a:rPr>
              <a:t> palatini</a:t>
            </a:r>
            <a:br>
              <a:rPr lang="en-GB" altLang="en-US" sz="2000" dirty="0">
                <a:latin typeface="Times New Roman" panose="02020603050405020304" pitchFamily="18" charset="0"/>
              </a:rPr>
            </a:br>
            <a:r>
              <a:rPr lang="en-GB" altLang="en-US" sz="2000" dirty="0">
                <a:latin typeface="Times New Roman" panose="02020603050405020304" pitchFamily="18" charset="0"/>
              </a:rPr>
              <a:t>- medial border: </a:t>
            </a:r>
            <a:r>
              <a:rPr lang="sr-Latn-CS" altLang="en-US" sz="2000" dirty="0" err="1">
                <a:latin typeface="Times New Roman" panose="02020603050405020304" pitchFamily="18" charset="0"/>
              </a:rPr>
              <a:t>vomer</a:t>
            </a:r>
            <a:endParaRPr lang="sr-Latn-CS" altLang="en-US" sz="2000" dirty="0">
              <a:latin typeface="Times New Roman" panose="02020603050405020304" pitchFamily="18" charset="0"/>
            </a:endParaRPr>
          </a:p>
        </p:txBody>
      </p:sp>
      <p:pic>
        <p:nvPicPr>
          <p:cNvPr id="4098" name="Picture 2" descr="PHARYNX-I">
            <a:extLst>
              <a:ext uri="{FF2B5EF4-FFF2-40B4-BE49-F238E27FC236}">
                <a16:creationId xmlns:a16="http://schemas.microsoft.com/office/drawing/2014/main" id="{F9E71106-E641-8038-A977-9FCF4D097B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4404" y="3376876"/>
            <a:ext cx="4348881" cy="317484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6">
            <a:extLst>
              <a:ext uri="{FF2B5EF4-FFF2-40B4-BE49-F238E27FC236}">
                <a16:creationId xmlns:a16="http://schemas.microsoft.com/office/drawing/2014/main" id="{9EC1193B-4504-7E71-02E3-4BE8852AF8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8675" r="38170" b="39178"/>
          <a:stretch>
            <a:fillRect/>
          </a:stretch>
        </p:blipFill>
        <p:spPr bwMode="auto">
          <a:xfrm>
            <a:off x="323528" y="2944121"/>
            <a:ext cx="4240875" cy="3639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892517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6B797E-B531-F083-D139-F38DE41A543F}"/>
            </a:ext>
          </a:extLst>
        </p:cNvPr>
        <p:cNvGrpSpPr/>
        <p:nvPr/>
      </p:nvGrpSpPr>
      <p:grpSpPr>
        <a:xfrm>
          <a:off x="0" y="0"/>
          <a:ext cx="0" cy="0"/>
          <a:chOff x="0" y="0"/>
          <a:chExt cx="0" cy="0"/>
        </a:xfrm>
      </p:grpSpPr>
      <p:sp>
        <p:nvSpPr>
          <p:cNvPr id="32770" name="Rectangle 2">
            <a:extLst>
              <a:ext uri="{FF2B5EF4-FFF2-40B4-BE49-F238E27FC236}">
                <a16:creationId xmlns:a16="http://schemas.microsoft.com/office/drawing/2014/main" id="{D6232666-0671-E485-041D-A5F777A5FEF0}"/>
              </a:ext>
            </a:extLst>
          </p:cNvPr>
          <p:cNvSpPr>
            <a:spLocks noGrp="1" noRot="1" noChangeArrowheads="1"/>
          </p:cNvSpPr>
          <p:nvPr>
            <p:ph type="title" idx="4294967295"/>
          </p:nvPr>
        </p:nvSpPr>
        <p:spPr>
          <a:xfrm>
            <a:off x="457200" y="60198"/>
            <a:ext cx="8229600" cy="417512"/>
          </a:xfrm>
          <a:solidFill>
            <a:schemeClr val="bg1"/>
          </a:solidFill>
        </p:spPr>
        <p:txBody>
          <a:bodyPr/>
          <a:lstStyle/>
          <a:p>
            <a:pPr eaLnBrk="1" hangingPunct="1">
              <a:defRPr/>
            </a:pPr>
            <a:r>
              <a:rPr lang="sr-Latn-CS" altLang="en-US" sz="2800" b="1" dirty="0">
                <a:solidFill>
                  <a:schemeClr val="tx1"/>
                </a:solidFill>
                <a:latin typeface="Times New Roman" panose="02020603050405020304" pitchFamily="18" charset="0"/>
                <a:cs typeface="Times New Roman" panose="02020603050405020304" pitchFamily="18" charset="0"/>
              </a:rPr>
              <a:t>CAVITAS NASI</a:t>
            </a:r>
            <a:r>
              <a:rPr lang="en-GB" altLang="en-US" sz="2800" b="1" dirty="0">
                <a:solidFill>
                  <a:schemeClr val="tx1"/>
                </a:solidFill>
                <a:latin typeface="Times New Roman" panose="02020603050405020304" pitchFamily="18" charset="0"/>
                <a:cs typeface="Times New Roman" panose="02020603050405020304" pitchFamily="18" charset="0"/>
              </a:rPr>
              <a:t> – NASAL CAVITY</a:t>
            </a:r>
            <a:endParaRPr lang="en-US" altLang="en-US" sz="2800" b="1" dirty="0">
              <a:solidFill>
                <a:schemeClr val="tx1"/>
              </a:solidFill>
              <a:latin typeface="Times New Roman" panose="02020603050405020304" pitchFamily="18" charset="0"/>
              <a:cs typeface="Times New Roman" panose="02020603050405020304" pitchFamily="18" charset="0"/>
            </a:endParaRPr>
          </a:p>
        </p:txBody>
      </p:sp>
      <p:sp>
        <p:nvSpPr>
          <p:cNvPr id="32771" name="Rectangle 3">
            <a:extLst>
              <a:ext uri="{FF2B5EF4-FFF2-40B4-BE49-F238E27FC236}">
                <a16:creationId xmlns:a16="http://schemas.microsoft.com/office/drawing/2014/main" id="{65A46F5D-5929-F278-6D09-257CF5927ED6}"/>
              </a:ext>
            </a:extLst>
          </p:cNvPr>
          <p:cNvSpPr>
            <a:spLocks noGrp="1" noChangeArrowheads="1"/>
          </p:cNvSpPr>
          <p:nvPr>
            <p:ph type="body" idx="4294967295"/>
          </p:nvPr>
        </p:nvSpPr>
        <p:spPr>
          <a:xfrm>
            <a:off x="0" y="908720"/>
            <a:ext cx="5216274" cy="2736304"/>
          </a:xfrm>
        </p:spPr>
        <p:txBody>
          <a:bodyPr/>
          <a:lstStyle/>
          <a:p>
            <a:pPr eaLnBrk="1" hangingPunct="1">
              <a:defRPr/>
            </a:pPr>
            <a:r>
              <a:rPr lang="en-GB" altLang="en-US" sz="2200" b="1" dirty="0">
                <a:solidFill>
                  <a:schemeClr val="accent6"/>
                </a:solidFill>
                <a:latin typeface="Times New Roman" panose="02020603050405020304" pitchFamily="18" charset="0"/>
              </a:rPr>
              <a:t>Roof – Superior wall: </a:t>
            </a:r>
            <a:br>
              <a:rPr lang="en-GB" altLang="en-US" sz="2000" b="1" dirty="0">
                <a:solidFill>
                  <a:schemeClr val="accent6"/>
                </a:solidFill>
                <a:latin typeface="Times New Roman" panose="02020603050405020304" pitchFamily="18" charset="0"/>
              </a:rPr>
            </a:br>
            <a:r>
              <a:rPr lang="en-GB" altLang="en-US" sz="2000" b="1" dirty="0">
                <a:latin typeface="Times New Roman" panose="02020603050405020304" pitchFamily="18" charset="0"/>
              </a:rPr>
              <a:t>-</a:t>
            </a:r>
            <a:r>
              <a:rPr lang="en-GB" altLang="en-US" sz="2000" b="1" dirty="0">
                <a:solidFill>
                  <a:schemeClr val="accent6"/>
                </a:solidFill>
                <a:latin typeface="Times New Roman" panose="02020603050405020304" pitchFamily="18" charset="0"/>
              </a:rPr>
              <a:t> </a:t>
            </a:r>
            <a:r>
              <a:rPr lang="sr-Latn-CS" altLang="en-US" sz="2000" dirty="0">
                <a:latin typeface="Times New Roman" panose="02020603050405020304" pitchFamily="18" charset="0"/>
              </a:rPr>
              <a:t>os </a:t>
            </a:r>
            <a:r>
              <a:rPr lang="sr-Latn-CS" altLang="en-US" sz="2000" dirty="0" err="1">
                <a:latin typeface="Times New Roman" panose="02020603050405020304" pitchFamily="18" charset="0"/>
              </a:rPr>
              <a:t>nasale</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a:latin typeface="Times New Roman" panose="02020603050405020304" pitchFamily="18" charset="0"/>
              </a:rPr>
              <a:t>spina </a:t>
            </a:r>
            <a:r>
              <a:rPr lang="sr-Latn-CS" altLang="en-US" sz="2000" dirty="0" err="1">
                <a:latin typeface="Times New Roman" panose="02020603050405020304" pitchFamily="18" charset="0"/>
              </a:rPr>
              <a:t>nasalis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ossis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frontalis</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a:latin typeface="Times New Roman" panose="02020603050405020304" pitchFamily="18" charset="0"/>
              </a:rPr>
              <a:t>l</a:t>
            </a:r>
            <a:r>
              <a:rPr lang="en-GB" altLang="en-US" sz="2000" dirty="0" err="1">
                <a:latin typeface="Times New Roman" panose="02020603050405020304" pitchFamily="18" charset="0"/>
              </a:rPr>
              <a:t>amina</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cribrosa</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ossis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ethmoidalis</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corpus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ossis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sphenoidalis</a:t>
            </a:r>
            <a:r>
              <a:rPr lang="en-GB" altLang="en-US" sz="2000" dirty="0">
                <a:latin typeface="Times New Roman" panose="02020603050405020304" pitchFamily="18" charset="0"/>
              </a:rPr>
              <a:t>  (anterior surface</a:t>
            </a:r>
            <a:br>
              <a:rPr lang="en-GB" altLang="en-US" sz="2000" dirty="0">
                <a:latin typeface="Times New Roman" panose="02020603050405020304" pitchFamily="18" charset="0"/>
              </a:rPr>
            </a:br>
            <a:r>
              <a:rPr lang="en-GB" altLang="en-US" sz="2000" dirty="0">
                <a:latin typeface="Times New Roman" panose="02020603050405020304" pitchFamily="18" charset="0"/>
              </a:rPr>
              <a:t>   and anterior part of inferior surface)</a:t>
            </a:r>
            <a:endParaRPr lang="sr-Latn-CS" altLang="en-US" sz="2000" dirty="0">
              <a:latin typeface="Times New Roman" panose="02020603050405020304" pitchFamily="18" charset="0"/>
            </a:endParaRPr>
          </a:p>
          <a:p>
            <a:pPr eaLnBrk="1" hangingPunct="1">
              <a:defRPr/>
            </a:pPr>
            <a:r>
              <a:rPr lang="en-GB" altLang="en-US" sz="2200" b="1" dirty="0">
                <a:solidFill>
                  <a:schemeClr val="accent6"/>
                </a:solidFill>
                <a:latin typeface="Times New Roman" panose="02020603050405020304" pitchFamily="18" charset="0"/>
              </a:rPr>
              <a:t>Floor – Inferior wall</a:t>
            </a:r>
            <a:r>
              <a:rPr lang="sr-Latn-CS" altLang="en-US" sz="2200" b="1" dirty="0">
                <a:solidFill>
                  <a:schemeClr val="accent6"/>
                </a:solidFill>
                <a:latin typeface="Times New Roman" panose="02020603050405020304" pitchFamily="18" charset="0"/>
              </a:rPr>
              <a:t>: </a:t>
            </a:r>
            <a:br>
              <a:rPr lang="en-GB" altLang="en-US" sz="2000" b="1" dirty="0">
                <a:solidFill>
                  <a:schemeClr val="accent6"/>
                </a:solidFill>
                <a:latin typeface="Times New Roman" panose="02020603050405020304" pitchFamily="18" charset="0"/>
              </a:rPr>
            </a:br>
            <a:r>
              <a:rPr lang="en-GB" altLang="en-US" sz="2000" b="1" dirty="0">
                <a:solidFill>
                  <a:schemeClr val="accent6"/>
                </a:solidFill>
                <a:latin typeface="Times New Roman" panose="02020603050405020304" pitchFamily="18" charset="0"/>
              </a:rPr>
              <a:t>- </a:t>
            </a:r>
            <a:r>
              <a:rPr lang="en-GB" altLang="en-US" sz="2000" dirty="0">
                <a:latin typeface="Times New Roman" panose="02020603050405020304" pitchFamily="18" charset="0"/>
              </a:rPr>
              <a:t>hard plate (superior surface)</a:t>
            </a:r>
            <a:endParaRPr lang="sr-Latn-CS" altLang="en-US" sz="2000" dirty="0">
              <a:latin typeface="Times New Roman" panose="02020603050405020304" pitchFamily="18" charset="0"/>
            </a:endParaRPr>
          </a:p>
        </p:txBody>
      </p:sp>
      <p:pic>
        <p:nvPicPr>
          <p:cNvPr id="2" name="Picture 4">
            <a:extLst>
              <a:ext uri="{FF2B5EF4-FFF2-40B4-BE49-F238E27FC236}">
                <a16:creationId xmlns:a16="http://schemas.microsoft.com/office/drawing/2014/main" id="{FF89CC3F-2B47-B566-1D24-307E7B7DFF9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7640" t="8236" r="37685" b="37746"/>
          <a:stretch/>
        </p:blipFill>
        <p:spPr bwMode="auto">
          <a:xfrm>
            <a:off x="179512" y="3645024"/>
            <a:ext cx="4248472" cy="315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a:extLst>
              <a:ext uri="{FF2B5EF4-FFF2-40B4-BE49-F238E27FC236}">
                <a16:creationId xmlns:a16="http://schemas.microsoft.com/office/drawing/2014/main" id="{B252DAB4-65FE-5F29-DE94-DCF89B82DAB6}"/>
              </a:ext>
            </a:extLst>
          </p:cNvPr>
          <p:cNvPicPr>
            <a:picLocks noChangeAspect="1" noChangeArrowheads="1"/>
          </p:cNvPicPr>
          <p:nvPr/>
        </p:nvPicPr>
        <p:blipFill>
          <a:blip r:embed="rId3">
            <a:lum contrast="10000"/>
            <a:extLst>
              <a:ext uri="{28A0092B-C50C-407E-A947-70E740481C1C}">
                <a14:useLocalDpi xmlns:a14="http://schemas.microsoft.com/office/drawing/2010/main" val="0"/>
              </a:ext>
            </a:extLst>
          </a:blip>
          <a:srcRect l="25027" t="14063" r="16377" b="16562"/>
          <a:stretch>
            <a:fillRect/>
          </a:stretch>
        </p:blipFill>
        <p:spPr bwMode="auto">
          <a:xfrm>
            <a:off x="4886364" y="3717527"/>
            <a:ext cx="4257636" cy="3150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873401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89C3DC-E9DC-95D7-4B10-9C483366CB3B}"/>
            </a:ext>
          </a:extLst>
        </p:cNvPr>
        <p:cNvGrpSpPr/>
        <p:nvPr/>
      </p:nvGrpSpPr>
      <p:grpSpPr>
        <a:xfrm>
          <a:off x="0" y="0"/>
          <a:ext cx="0" cy="0"/>
          <a:chOff x="0" y="0"/>
          <a:chExt cx="0" cy="0"/>
        </a:xfrm>
      </p:grpSpPr>
      <p:sp>
        <p:nvSpPr>
          <p:cNvPr id="32770" name="Rectangle 2">
            <a:extLst>
              <a:ext uri="{FF2B5EF4-FFF2-40B4-BE49-F238E27FC236}">
                <a16:creationId xmlns:a16="http://schemas.microsoft.com/office/drawing/2014/main" id="{52E8B955-80ED-3AAC-9128-7E59511A287D}"/>
              </a:ext>
            </a:extLst>
          </p:cNvPr>
          <p:cNvSpPr>
            <a:spLocks noGrp="1" noRot="1" noChangeArrowheads="1"/>
          </p:cNvSpPr>
          <p:nvPr>
            <p:ph type="title" idx="4294967295"/>
          </p:nvPr>
        </p:nvSpPr>
        <p:spPr>
          <a:xfrm>
            <a:off x="457200" y="7729"/>
            <a:ext cx="8229600" cy="417512"/>
          </a:xfrm>
          <a:solidFill>
            <a:schemeClr val="bg1"/>
          </a:solidFill>
        </p:spPr>
        <p:txBody>
          <a:bodyPr/>
          <a:lstStyle/>
          <a:p>
            <a:pPr eaLnBrk="1" hangingPunct="1">
              <a:defRPr/>
            </a:pPr>
            <a:r>
              <a:rPr lang="sr-Latn-CS" altLang="en-US" sz="2800" b="1" dirty="0">
                <a:solidFill>
                  <a:schemeClr val="tx1"/>
                </a:solidFill>
                <a:latin typeface="Times New Roman" panose="02020603050405020304" pitchFamily="18" charset="0"/>
                <a:cs typeface="Times New Roman" panose="02020603050405020304" pitchFamily="18" charset="0"/>
              </a:rPr>
              <a:t>CAVITAS NASI</a:t>
            </a:r>
            <a:r>
              <a:rPr lang="en-GB" altLang="en-US" sz="2800" b="1" dirty="0">
                <a:solidFill>
                  <a:schemeClr val="tx1"/>
                </a:solidFill>
                <a:latin typeface="Times New Roman" panose="02020603050405020304" pitchFamily="18" charset="0"/>
                <a:cs typeface="Times New Roman" panose="02020603050405020304" pitchFamily="18" charset="0"/>
              </a:rPr>
              <a:t> – NASAL CAVITY</a:t>
            </a:r>
            <a:endParaRPr lang="en-US" altLang="en-US" sz="2800" b="1" dirty="0">
              <a:solidFill>
                <a:schemeClr val="tx1"/>
              </a:solidFill>
              <a:latin typeface="Times New Roman" panose="02020603050405020304" pitchFamily="18" charset="0"/>
              <a:cs typeface="Times New Roman" panose="02020603050405020304" pitchFamily="18" charset="0"/>
            </a:endParaRPr>
          </a:p>
        </p:txBody>
      </p:sp>
      <p:sp>
        <p:nvSpPr>
          <p:cNvPr id="32771" name="Rectangle 3">
            <a:extLst>
              <a:ext uri="{FF2B5EF4-FFF2-40B4-BE49-F238E27FC236}">
                <a16:creationId xmlns:a16="http://schemas.microsoft.com/office/drawing/2014/main" id="{12C96FB9-7BF5-5D02-1ED8-0F4CA878190E}"/>
              </a:ext>
            </a:extLst>
          </p:cNvPr>
          <p:cNvSpPr>
            <a:spLocks noGrp="1" noChangeArrowheads="1"/>
          </p:cNvSpPr>
          <p:nvPr>
            <p:ph type="body" idx="4294967295"/>
          </p:nvPr>
        </p:nvSpPr>
        <p:spPr>
          <a:xfrm>
            <a:off x="0" y="425241"/>
            <a:ext cx="8964488" cy="6425030"/>
          </a:xfrm>
        </p:spPr>
        <p:txBody>
          <a:bodyPr/>
          <a:lstStyle/>
          <a:p>
            <a:pPr eaLnBrk="1" hangingPunct="1">
              <a:defRPr/>
            </a:pPr>
            <a:r>
              <a:rPr lang="en-GB" altLang="en-US" sz="2200" b="1" dirty="0">
                <a:solidFill>
                  <a:schemeClr val="accent6"/>
                </a:solidFill>
                <a:latin typeface="Times New Roman" panose="02020603050405020304" pitchFamily="18" charset="0"/>
              </a:rPr>
              <a:t>Lateral wall</a:t>
            </a:r>
            <a:r>
              <a:rPr lang="sr-Latn-CS" altLang="en-US" sz="2000" dirty="0">
                <a:latin typeface="Times New Roman" panose="02020603050405020304" pitchFamily="18" charset="0"/>
              </a:rPr>
              <a:t>: </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a:latin typeface="Times New Roman" panose="02020603050405020304" pitchFamily="18" charset="0"/>
              </a:rPr>
              <a:t>f</a:t>
            </a:r>
            <a:r>
              <a:rPr lang="en-GB" altLang="en-US" sz="2000" dirty="0" err="1">
                <a:latin typeface="Times New Roman" panose="02020603050405020304" pitchFamily="18" charset="0"/>
              </a:rPr>
              <a:t>acies</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nasalis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maxillae</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pr</a:t>
            </a:r>
            <a:r>
              <a:rPr lang="en-GB" altLang="en-US" sz="2000" dirty="0" err="1">
                <a:latin typeface="Times New Roman" panose="02020603050405020304" pitchFamily="18" charset="0"/>
              </a:rPr>
              <a:t>ocessus</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frontalis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maxillae</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a:latin typeface="Times New Roman" panose="02020603050405020304" pitchFamily="18" charset="0"/>
              </a:rPr>
              <a:t>os </a:t>
            </a:r>
            <a:r>
              <a:rPr lang="sr-Latn-CS" altLang="en-US" sz="2000" dirty="0" err="1">
                <a:latin typeface="Times New Roman" panose="02020603050405020304" pitchFamily="18" charset="0"/>
              </a:rPr>
              <a:t>lacrimale</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a:latin typeface="Times New Roman" panose="02020603050405020304" pitchFamily="18" charset="0"/>
              </a:rPr>
              <a:t>f</a:t>
            </a:r>
            <a:r>
              <a:rPr lang="en-GB" altLang="en-US" sz="2000" dirty="0" err="1">
                <a:latin typeface="Times New Roman" panose="02020603050405020304" pitchFamily="18" charset="0"/>
              </a:rPr>
              <a:t>acies</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medialis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labyrinthi</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ossis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ethmoidalis</a:t>
            </a:r>
            <a:r>
              <a:rPr lang="en-GB" altLang="en-US" sz="2000" dirty="0">
                <a:latin typeface="Times New Roman" panose="02020603050405020304" pitchFamily="18" charset="0"/>
              </a:rPr>
              <a:t> (nasal plate of ethmoid labyrinth)</a:t>
            </a:r>
            <a:br>
              <a:rPr lang="en-GB" altLang="en-US" sz="2000" dirty="0">
                <a:latin typeface="Times New Roman" panose="02020603050405020304" pitchFamily="18" charset="0"/>
              </a:rPr>
            </a:br>
            <a:r>
              <a:rPr lang="en-GB" altLang="en-US" sz="2000" dirty="0">
                <a:latin typeface="Times New Roman" panose="02020603050405020304" pitchFamily="18" charset="0"/>
              </a:rPr>
              <a:t>   with its </a:t>
            </a:r>
            <a:r>
              <a:rPr lang="en-GB" altLang="en-US" sz="2000" dirty="0" err="1">
                <a:latin typeface="Times New Roman" panose="02020603050405020304" pitchFamily="18" charset="0"/>
              </a:rPr>
              <a:t>processuses</a:t>
            </a:r>
            <a:r>
              <a:rPr lang="en-GB" altLang="en-US" sz="2000" dirty="0">
                <a:latin typeface="Times New Roman" panose="02020603050405020304" pitchFamily="18" charset="0"/>
              </a:rPr>
              <a:t>: superior and middle nasal concha</a:t>
            </a:r>
            <a:br>
              <a:rPr lang="en-GB" altLang="en-US" sz="2000" dirty="0">
                <a:latin typeface="Times New Roman" panose="02020603050405020304" pitchFamily="18" charset="0"/>
              </a:rPr>
            </a:br>
            <a:r>
              <a:rPr lang="en-GB" altLang="en-US" sz="2000" dirty="0">
                <a:latin typeface="Times New Roman" panose="02020603050405020304" pitchFamily="18" charset="0"/>
              </a:rPr>
              <a:t>-</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concha</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nasalis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inferior</a:t>
            </a:r>
            <a:r>
              <a:rPr lang="en-GB" altLang="en-US" sz="2000" dirty="0">
                <a:latin typeface="Times New Roman" panose="02020603050405020304" pitchFamily="18" charset="0"/>
              </a:rPr>
              <a:t> (inferior nasal concha</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a:latin typeface="Times New Roman" panose="02020603050405020304" pitchFamily="18" charset="0"/>
              </a:rPr>
              <a:t>l</a:t>
            </a:r>
            <a:r>
              <a:rPr lang="en-GB" altLang="en-US" sz="2000" dirty="0" err="1">
                <a:latin typeface="Times New Roman" panose="02020603050405020304" pitchFamily="18" charset="0"/>
              </a:rPr>
              <a:t>amina</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medialis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pr</a:t>
            </a:r>
            <a:r>
              <a:rPr lang="en-GB" altLang="en-US" sz="2000" dirty="0" err="1">
                <a:latin typeface="Times New Roman" panose="02020603050405020304" pitchFamily="18" charset="0"/>
              </a:rPr>
              <a:t>ocessus</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pterygoidei</a:t>
            </a:r>
            <a:endParaRPr lang="sr-Latn-CS" altLang="en-US" sz="2000" dirty="0">
              <a:latin typeface="Times New Roman" panose="02020603050405020304" pitchFamily="18" charset="0"/>
            </a:endParaRPr>
          </a:p>
          <a:p>
            <a:pPr eaLnBrk="1" hangingPunct="1">
              <a:defRPr/>
            </a:pPr>
            <a:r>
              <a:rPr lang="sr-Latn-CS" altLang="en-US" sz="1800" dirty="0" err="1">
                <a:latin typeface="Times New Roman" panose="02020603050405020304" pitchFamily="18" charset="0"/>
              </a:rPr>
              <a:t>Meatus</a:t>
            </a:r>
            <a:r>
              <a:rPr lang="sr-Latn-CS" altLang="en-US" sz="1800" dirty="0">
                <a:latin typeface="Times New Roman" panose="02020603050405020304" pitchFamily="18" charset="0"/>
              </a:rPr>
              <a:t> </a:t>
            </a:r>
            <a:r>
              <a:rPr lang="sr-Latn-CS" altLang="en-US" sz="1800" dirty="0" err="1">
                <a:latin typeface="Times New Roman" panose="02020603050405020304" pitchFamily="18" charset="0"/>
              </a:rPr>
              <a:t>nasi</a:t>
            </a:r>
            <a:r>
              <a:rPr lang="sr-Latn-CS" altLang="en-US" sz="1800" dirty="0">
                <a:latin typeface="Times New Roman" panose="02020603050405020304" pitchFamily="18" charset="0"/>
              </a:rPr>
              <a:t> </a:t>
            </a:r>
            <a:r>
              <a:rPr lang="sr-Latn-CS" altLang="en-US" sz="1800" dirty="0" err="1">
                <a:latin typeface="Times New Roman" panose="02020603050405020304" pitchFamily="18" charset="0"/>
              </a:rPr>
              <a:t>superior</a:t>
            </a:r>
            <a:r>
              <a:rPr lang="en-GB" altLang="en-US" sz="1800" dirty="0">
                <a:latin typeface="Times New Roman" panose="02020603050405020304" pitchFamily="18" charset="0"/>
              </a:rPr>
              <a:t>:</a:t>
            </a:r>
            <a:r>
              <a:rPr lang="sr-Latn-CS" altLang="en-US" sz="1800" dirty="0">
                <a:latin typeface="Times New Roman" panose="02020603050405020304" pitchFamily="18" charset="0"/>
              </a:rPr>
              <a:t> </a:t>
            </a:r>
            <a:r>
              <a:rPr lang="en-GB" altLang="en-US" sz="1800" dirty="0">
                <a:latin typeface="Times New Roman" panose="02020603050405020304" pitchFamily="18" charset="0"/>
              </a:rPr>
              <a:t> below the concha nasalis superior</a:t>
            </a:r>
            <a:br>
              <a:rPr lang="en-GB" altLang="en-US" sz="1800" dirty="0">
                <a:latin typeface="Times New Roman" panose="02020603050405020304" pitchFamily="18" charset="0"/>
              </a:rPr>
            </a:br>
            <a:r>
              <a:rPr lang="en-GB" altLang="en-US" sz="1800" dirty="0">
                <a:latin typeface="Times New Roman" panose="02020603050405020304" pitchFamily="18" charset="0"/>
              </a:rPr>
              <a:t>there are openings of </a:t>
            </a:r>
            <a:r>
              <a:rPr lang="sr-Latn-CS" altLang="en-US" sz="1800" dirty="0" err="1">
                <a:latin typeface="Times New Roman" panose="02020603050405020304" pitchFamily="18" charset="0"/>
              </a:rPr>
              <a:t>cellulae</a:t>
            </a:r>
            <a:r>
              <a:rPr lang="sr-Latn-CS" altLang="en-US" sz="1800" dirty="0">
                <a:latin typeface="Times New Roman" panose="02020603050405020304" pitchFamily="18" charset="0"/>
              </a:rPr>
              <a:t> </a:t>
            </a:r>
            <a:r>
              <a:rPr lang="sr-Latn-CS" altLang="en-US" sz="1800" dirty="0" err="1">
                <a:latin typeface="Times New Roman" panose="02020603050405020304" pitchFamily="18" charset="0"/>
              </a:rPr>
              <a:t>ethmoidales</a:t>
            </a:r>
            <a:r>
              <a:rPr lang="sr-Latn-CS" altLang="en-US" sz="1800" dirty="0">
                <a:latin typeface="Times New Roman" panose="02020603050405020304" pitchFamily="18" charset="0"/>
              </a:rPr>
              <a:t> </a:t>
            </a:r>
            <a:r>
              <a:rPr lang="sr-Latn-CS" altLang="en-US" sz="1800" dirty="0" err="1">
                <a:latin typeface="Times New Roman" panose="02020603050405020304" pitchFamily="18" charset="0"/>
              </a:rPr>
              <a:t>posteriores</a:t>
            </a:r>
            <a:endParaRPr lang="sr-Latn-CS" altLang="en-US" sz="1800" dirty="0">
              <a:latin typeface="Times New Roman" panose="02020603050405020304" pitchFamily="18" charset="0"/>
            </a:endParaRPr>
          </a:p>
          <a:p>
            <a:pPr eaLnBrk="1" hangingPunct="1">
              <a:defRPr/>
            </a:pPr>
            <a:r>
              <a:rPr lang="sr-Latn-CS" altLang="en-US" sz="1800" dirty="0" err="1">
                <a:latin typeface="Times New Roman" panose="02020603050405020304" pitchFamily="18" charset="0"/>
              </a:rPr>
              <a:t>Meatus</a:t>
            </a:r>
            <a:r>
              <a:rPr lang="sr-Latn-CS" altLang="en-US" sz="1800" dirty="0">
                <a:latin typeface="Times New Roman" panose="02020603050405020304" pitchFamily="18" charset="0"/>
              </a:rPr>
              <a:t> </a:t>
            </a:r>
            <a:r>
              <a:rPr lang="sr-Latn-CS" altLang="en-US" sz="1800" dirty="0" err="1">
                <a:latin typeface="Times New Roman" panose="02020603050405020304" pitchFamily="18" charset="0"/>
              </a:rPr>
              <a:t>nasi</a:t>
            </a:r>
            <a:r>
              <a:rPr lang="sr-Latn-CS" altLang="en-US" sz="1800" dirty="0">
                <a:latin typeface="Times New Roman" panose="02020603050405020304" pitchFamily="18" charset="0"/>
              </a:rPr>
              <a:t> </a:t>
            </a:r>
            <a:r>
              <a:rPr lang="sr-Latn-CS" altLang="en-US" sz="1800" dirty="0" err="1">
                <a:latin typeface="Times New Roman" panose="02020603050405020304" pitchFamily="18" charset="0"/>
              </a:rPr>
              <a:t>medius</a:t>
            </a:r>
            <a:r>
              <a:rPr lang="en-GB" altLang="en-US" sz="1800" dirty="0">
                <a:latin typeface="Times New Roman" panose="02020603050405020304" pitchFamily="18" charset="0"/>
              </a:rPr>
              <a:t>: below the concha nasalis media</a:t>
            </a:r>
            <a:br>
              <a:rPr lang="en-GB" altLang="en-US" sz="1800" dirty="0">
                <a:latin typeface="Times New Roman" panose="02020603050405020304" pitchFamily="18" charset="0"/>
              </a:rPr>
            </a:br>
            <a:r>
              <a:rPr lang="en-GB" altLang="en-US" sz="1800" dirty="0" err="1">
                <a:latin typeface="Times New Roman" panose="02020603050405020304" pitchFamily="18" charset="0"/>
              </a:rPr>
              <a:t>thera</a:t>
            </a:r>
            <a:r>
              <a:rPr lang="en-GB" altLang="en-US" sz="1800" dirty="0">
                <a:latin typeface="Times New Roman" panose="02020603050405020304" pitchFamily="18" charset="0"/>
              </a:rPr>
              <a:t> are openings of </a:t>
            </a:r>
            <a:r>
              <a:rPr lang="sr-Latn-CS" altLang="en-US" sz="1800" dirty="0">
                <a:latin typeface="Times New Roman" panose="02020603050405020304" pitchFamily="18" charset="0"/>
              </a:rPr>
              <a:t>sinus </a:t>
            </a:r>
            <a:r>
              <a:rPr lang="sr-Latn-CS" altLang="en-US" sz="1800" dirty="0" err="1">
                <a:latin typeface="Times New Roman" panose="02020603050405020304" pitchFamily="18" charset="0"/>
              </a:rPr>
              <a:t>frontalis</a:t>
            </a:r>
            <a:r>
              <a:rPr lang="sr-Latn-CS" altLang="en-US" sz="1800" dirty="0">
                <a:latin typeface="Times New Roman" panose="02020603050405020304" pitchFamily="18" charset="0"/>
              </a:rPr>
              <a:t>, sinus </a:t>
            </a:r>
            <a:r>
              <a:rPr lang="sr-Latn-CS" altLang="en-US" sz="1800" dirty="0" err="1">
                <a:latin typeface="Times New Roman" panose="02020603050405020304" pitchFamily="18" charset="0"/>
              </a:rPr>
              <a:t>maxillaris</a:t>
            </a:r>
            <a:r>
              <a:rPr lang="sr-Latn-CS" altLang="en-US" sz="1800" dirty="0">
                <a:latin typeface="Times New Roman" panose="02020603050405020304" pitchFamily="18" charset="0"/>
              </a:rPr>
              <a:t>, c</a:t>
            </a:r>
            <a:r>
              <a:rPr lang="en-GB" altLang="en-US" sz="1800" dirty="0" err="1">
                <a:latin typeface="Times New Roman" panose="02020603050405020304" pitchFamily="18" charset="0"/>
              </a:rPr>
              <a:t>elulae</a:t>
            </a:r>
            <a:r>
              <a:rPr lang="en-GB" altLang="en-US" sz="1800" dirty="0">
                <a:latin typeface="Times New Roman" panose="02020603050405020304" pitchFamily="18" charset="0"/>
              </a:rPr>
              <a:t> </a:t>
            </a:r>
            <a:r>
              <a:rPr lang="sr-Latn-CS" altLang="en-US" sz="1800" dirty="0" err="1">
                <a:latin typeface="Times New Roman" panose="02020603050405020304" pitchFamily="18" charset="0"/>
              </a:rPr>
              <a:t>ethm</a:t>
            </a:r>
            <a:r>
              <a:rPr lang="en-GB" altLang="en-US" sz="1800" dirty="0" err="1">
                <a:latin typeface="Times New Roman" panose="02020603050405020304" pitchFamily="18" charset="0"/>
              </a:rPr>
              <a:t>oidales</a:t>
            </a:r>
            <a:r>
              <a:rPr lang="en-GB" altLang="en-US" sz="1800" dirty="0">
                <a:latin typeface="Times New Roman" panose="02020603050405020304" pitchFamily="18" charset="0"/>
              </a:rPr>
              <a:t> </a:t>
            </a:r>
            <a:r>
              <a:rPr lang="sr-Latn-CS" altLang="en-US" sz="1800" dirty="0" err="1">
                <a:latin typeface="Times New Roman" panose="02020603050405020304" pitchFamily="18" charset="0"/>
              </a:rPr>
              <a:t>ant</a:t>
            </a:r>
            <a:r>
              <a:rPr lang="en-GB" altLang="en-US" sz="1800" dirty="0" err="1">
                <a:latin typeface="Times New Roman" panose="02020603050405020304" pitchFamily="18" charset="0"/>
              </a:rPr>
              <a:t>eriores</a:t>
            </a:r>
            <a:endParaRPr lang="sr-Latn-CS" altLang="en-US" sz="1800" dirty="0">
              <a:latin typeface="Times New Roman" panose="02020603050405020304" pitchFamily="18" charset="0"/>
            </a:endParaRPr>
          </a:p>
          <a:p>
            <a:pPr eaLnBrk="1" hangingPunct="1">
              <a:defRPr/>
            </a:pPr>
            <a:r>
              <a:rPr lang="sr-Latn-CS" altLang="en-US" sz="1800" dirty="0" err="1">
                <a:latin typeface="Times New Roman" panose="02020603050405020304" pitchFamily="18" charset="0"/>
              </a:rPr>
              <a:t>Meatus</a:t>
            </a:r>
            <a:r>
              <a:rPr lang="sr-Latn-CS" altLang="en-US" sz="1800" dirty="0">
                <a:latin typeface="Times New Roman" panose="02020603050405020304" pitchFamily="18" charset="0"/>
              </a:rPr>
              <a:t> </a:t>
            </a:r>
            <a:r>
              <a:rPr lang="sr-Latn-CS" altLang="en-US" sz="1800" dirty="0" err="1">
                <a:latin typeface="Times New Roman" panose="02020603050405020304" pitchFamily="18" charset="0"/>
              </a:rPr>
              <a:t>nasi</a:t>
            </a:r>
            <a:r>
              <a:rPr lang="sr-Latn-CS" altLang="en-US" sz="1800" dirty="0">
                <a:latin typeface="Times New Roman" panose="02020603050405020304" pitchFamily="18" charset="0"/>
              </a:rPr>
              <a:t> </a:t>
            </a:r>
            <a:r>
              <a:rPr lang="sr-Latn-CS" altLang="en-US" sz="1800" dirty="0" err="1">
                <a:latin typeface="Times New Roman" panose="02020603050405020304" pitchFamily="18" charset="0"/>
              </a:rPr>
              <a:t>inferior</a:t>
            </a:r>
            <a:r>
              <a:rPr lang="sr-Latn-CS" altLang="en-US" sz="1800" dirty="0">
                <a:latin typeface="Times New Roman" panose="02020603050405020304" pitchFamily="18" charset="0"/>
              </a:rPr>
              <a:t>: </a:t>
            </a:r>
            <a:r>
              <a:rPr lang="en-GB" altLang="en-US" sz="1800" dirty="0">
                <a:latin typeface="Times New Roman" panose="02020603050405020304" pitchFamily="18" charset="0"/>
              </a:rPr>
              <a:t>below the concha nasalis inferior</a:t>
            </a:r>
            <a:br>
              <a:rPr lang="en-GB" altLang="en-US" sz="1800" dirty="0">
                <a:latin typeface="Times New Roman" panose="02020603050405020304" pitchFamily="18" charset="0"/>
              </a:rPr>
            </a:br>
            <a:r>
              <a:rPr lang="en-GB" altLang="en-US" sz="1800" dirty="0">
                <a:latin typeface="Times New Roman" panose="02020603050405020304" pitchFamily="18" charset="0"/>
              </a:rPr>
              <a:t>there is opening of </a:t>
            </a:r>
            <a:r>
              <a:rPr lang="sr-Latn-CS" altLang="en-US" sz="1800" dirty="0" err="1">
                <a:latin typeface="Times New Roman" panose="02020603050405020304" pitchFamily="18" charset="0"/>
              </a:rPr>
              <a:t>ductus</a:t>
            </a:r>
            <a:r>
              <a:rPr lang="sr-Latn-CS" altLang="en-US" sz="1800" dirty="0">
                <a:latin typeface="Times New Roman" panose="02020603050405020304" pitchFamily="18" charset="0"/>
              </a:rPr>
              <a:t> </a:t>
            </a:r>
            <a:r>
              <a:rPr lang="sr-Latn-CS" altLang="en-US" sz="1800" dirty="0" err="1">
                <a:latin typeface="Times New Roman" panose="02020603050405020304" pitchFamily="18" charset="0"/>
              </a:rPr>
              <a:t>nasolacrimalis</a:t>
            </a:r>
            <a:endParaRPr lang="en-GB" altLang="en-US" sz="1800" dirty="0">
              <a:latin typeface="Times New Roman" panose="02020603050405020304" pitchFamily="18" charset="0"/>
            </a:endParaRPr>
          </a:p>
          <a:p>
            <a:pPr marL="0" indent="0" eaLnBrk="1" hangingPunct="1">
              <a:buNone/>
              <a:defRPr/>
            </a:pPr>
            <a:endParaRPr lang="sr-Latn-CS" altLang="en-US" sz="800" dirty="0">
              <a:latin typeface="Times New Roman" panose="02020603050405020304" pitchFamily="18" charset="0"/>
            </a:endParaRPr>
          </a:p>
          <a:p>
            <a:pPr eaLnBrk="1" hangingPunct="1">
              <a:defRPr/>
            </a:pPr>
            <a:r>
              <a:rPr lang="en-GB" altLang="en-US" sz="2200" b="1" dirty="0">
                <a:solidFill>
                  <a:schemeClr val="accent6"/>
                </a:solidFill>
                <a:latin typeface="Times New Roman" panose="02020603050405020304" pitchFamily="18" charset="0"/>
              </a:rPr>
              <a:t>Medial wall</a:t>
            </a:r>
            <a:r>
              <a:rPr lang="sr-Latn-CS" altLang="en-US" sz="2200" b="1" dirty="0">
                <a:solidFill>
                  <a:schemeClr val="accent6"/>
                </a:solidFill>
                <a:latin typeface="Times New Roman" panose="02020603050405020304" pitchFamily="18" charset="0"/>
              </a:rPr>
              <a:t>-</a:t>
            </a:r>
            <a:r>
              <a:rPr lang="sr-Latn-CS" altLang="en-US" sz="2200" b="1" dirty="0" err="1">
                <a:solidFill>
                  <a:schemeClr val="accent6"/>
                </a:solidFill>
                <a:latin typeface="Times New Roman" panose="02020603050405020304" pitchFamily="18" charset="0"/>
              </a:rPr>
              <a:t>Septum</a:t>
            </a:r>
            <a:r>
              <a:rPr lang="sr-Latn-CS" altLang="en-US" sz="2200" b="1" dirty="0">
                <a:solidFill>
                  <a:schemeClr val="accent6"/>
                </a:solidFill>
                <a:latin typeface="Times New Roman" panose="02020603050405020304" pitchFamily="18" charset="0"/>
              </a:rPr>
              <a:t> </a:t>
            </a:r>
            <a:r>
              <a:rPr lang="sr-Latn-CS" altLang="en-US" sz="2200" b="1" dirty="0" err="1">
                <a:solidFill>
                  <a:schemeClr val="accent6"/>
                </a:solidFill>
                <a:latin typeface="Times New Roman" panose="02020603050405020304" pitchFamily="18" charset="0"/>
              </a:rPr>
              <a:t>nasi</a:t>
            </a:r>
            <a:r>
              <a:rPr lang="sr-Latn-CS" altLang="en-US" sz="2200" dirty="0">
                <a:latin typeface="Times New Roman" panose="02020603050405020304" pitchFamily="18" charset="0"/>
              </a:rPr>
              <a:t>:</a:t>
            </a:r>
            <a:br>
              <a:rPr lang="en-GB" altLang="en-US" sz="2200" dirty="0">
                <a:latin typeface="Times New Roman" panose="02020603050405020304" pitchFamily="18" charset="0"/>
              </a:rPr>
            </a:br>
            <a:r>
              <a:rPr lang="en-GB" altLang="en-US" sz="2000" dirty="0">
                <a:latin typeface="Times New Roman" panose="02020603050405020304" pitchFamily="18" charset="0"/>
              </a:rPr>
              <a:t>- vomer</a:t>
            </a:r>
            <a:br>
              <a:rPr lang="en-GB" altLang="en-US" sz="22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a:latin typeface="Times New Roman" panose="02020603050405020304" pitchFamily="18" charset="0"/>
              </a:rPr>
              <a:t>l</a:t>
            </a:r>
            <a:r>
              <a:rPr lang="en-GB" altLang="en-US" sz="2000" dirty="0" err="1">
                <a:latin typeface="Times New Roman" panose="02020603050405020304" pitchFamily="18" charset="0"/>
              </a:rPr>
              <a:t>amina</a:t>
            </a: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perpendicularis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ossis</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ethmoidalis</a:t>
            </a:r>
            <a:r>
              <a:rPr lang="en-GB" altLang="en-US" sz="2000" dirty="0">
                <a:latin typeface="Times New Roman" panose="02020603050405020304" pitchFamily="18" charset="0"/>
              </a:rPr>
              <a:t> (perpendicular plate of ethmoid bone)</a:t>
            </a:r>
            <a:br>
              <a:rPr lang="en-GB" altLang="en-US" sz="2000" dirty="0">
                <a:latin typeface="Times New Roman" panose="02020603050405020304" pitchFamily="18" charset="0"/>
              </a:rPr>
            </a:br>
            <a:r>
              <a:rPr lang="en-GB" altLang="en-US" sz="2000" dirty="0">
                <a:latin typeface="Times New Roman" panose="02020603050405020304" pitchFamily="18" charset="0"/>
              </a:rPr>
              <a:t>- </a:t>
            </a:r>
            <a:r>
              <a:rPr lang="sr-Latn-CS" altLang="en-US" sz="2000" dirty="0" err="1">
                <a:latin typeface="Times New Roman" panose="02020603050405020304" pitchFamily="18" charset="0"/>
              </a:rPr>
              <a:t>cartilago</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septi</a:t>
            </a:r>
            <a:r>
              <a:rPr lang="sr-Latn-CS" altLang="en-US" sz="2000" dirty="0">
                <a:latin typeface="Times New Roman" panose="02020603050405020304" pitchFamily="18" charset="0"/>
              </a:rPr>
              <a:t> </a:t>
            </a:r>
            <a:r>
              <a:rPr lang="sr-Latn-CS" altLang="en-US" sz="2000" dirty="0" err="1">
                <a:latin typeface="Times New Roman" panose="02020603050405020304" pitchFamily="18" charset="0"/>
              </a:rPr>
              <a:t>nasi</a:t>
            </a:r>
            <a:br>
              <a:rPr lang="en-GB" altLang="en-US" sz="2000" dirty="0">
                <a:latin typeface="Times New Roman" panose="02020603050405020304" pitchFamily="18" charset="0"/>
              </a:rPr>
            </a:br>
            <a:r>
              <a:rPr lang="en-GB" altLang="en-US" sz="2000" dirty="0">
                <a:latin typeface="Times New Roman" panose="02020603050405020304" pitchFamily="18" charset="0"/>
              </a:rPr>
              <a:t>- rostrum and nasal crest of sphenoid bone</a:t>
            </a:r>
            <a:br>
              <a:rPr lang="en-GB" altLang="en-US" sz="2000" dirty="0">
                <a:latin typeface="Times New Roman" panose="02020603050405020304" pitchFamily="18" charset="0"/>
              </a:rPr>
            </a:br>
            <a:r>
              <a:rPr lang="en-GB" altLang="en-US" sz="2000" dirty="0">
                <a:latin typeface="Times New Roman" panose="02020603050405020304" pitchFamily="18" charset="0"/>
              </a:rPr>
              <a:t>- nasal spine of frontal bone</a:t>
            </a:r>
            <a:endParaRPr lang="en-US" altLang="en-US" sz="2000" dirty="0">
              <a:latin typeface="Times New Roman" panose="02020603050405020304" pitchFamily="18" charset="0"/>
            </a:endParaRPr>
          </a:p>
        </p:txBody>
      </p:sp>
    </p:spTree>
    <p:extLst>
      <p:ext uri="{BB962C8B-B14F-4D97-AF65-F5344CB8AC3E}">
        <p14:creationId xmlns:p14="http://schemas.microsoft.com/office/powerpoint/2010/main" val="306291962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a:extLst>
              <a:ext uri="{28A0092B-C50C-407E-A947-70E740481C1C}">
                <a14:useLocalDpi xmlns:a14="http://schemas.microsoft.com/office/drawing/2010/main" val="0"/>
              </a:ext>
            </a:extLst>
          </a:blip>
          <a:srcRect l="7640" r="37685" b="37746"/>
          <a:stretch>
            <a:fillRect/>
          </a:stretch>
        </p:blipFill>
        <p:spPr bwMode="auto">
          <a:xfrm>
            <a:off x="35496" y="2037827"/>
            <a:ext cx="4464496" cy="38157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4"/>
          <p:cNvPicPr>
            <a:picLocks noChangeAspect="1" noChangeArrowheads="1"/>
          </p:cNvPicPr>
          <p:nvPr/>
        </p:nvPicPr>
        <p:blipFill>
          <a:blip r:embed="rId3">
            <a:extLst>
              <a:ext uri="{28A0092B-C50C-407E-A947-70E740481C1C}">
                <a14:useLocalDpi xmlns:a14="http://schemas.microsoft.com/office/drawing/2010/main" val="0"/>
              </a:ext>
            </a:extLst>
          </a:blip>
          <a:srcRect l="7640" r="39163" b="37549"/>
          <a:stretch>
            <a:fillRect/>
          </a:stretch>
        </p:blipFill>
        <p:spPr bwMode="auto">
          <a:xfrm>
            <a:off x="4522787" y="1916832"/>
            <a:ext cx="4356732" cy="3836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2092C038-CF9A-1535-BC35-841731FF0C08}"/>
              </a:ext>
            </a:extLst>
          </p:cNvPr>
          <p:cNvSpPr txBox="1"/>
          <p:nvPr/>
        </p:nvSpPr>
        <p:spPr>
          <a:xfrm>
            <a:off x="1763688" y="1268760"/>
            <a:ext cx="1383712" cy="369332"/>
          </a:xfrm>
          <a:prstGeom prst="rect">
            <a:avLst/>
          </a:prstGeom>
          <a:noFill/>
        </p:spPr>
        <p:txBody>
          <a:bodyPr wrap="none" rtlCol="0">
            <a:spAutoFit/>
          </a:bodyPr>
          <a:lstStyle/>
          <a:p>
            <a:r>
              <a:rPr lang="en-GB" b="1" dirty="0"/>
              <a:t>Lateral wall</a:t>
            </a:r>
          </a:p>
        </p:txBody>
      </p:sp>
      <p:sp>
        <p:nvSpPr>
          <p:cNvPr id="4" name="TextBox 3">
            <a:extLst>
              <a:ext uri="{FF2B5EF4-FFF2-40B4-BE49-F238E27FC236}">
                <a16:creationId xmlns:a16="http://schemas.microsoft.com/office/drawing/2014/main" id="{14C1C86C-972B-E22C-D419-53EF6ED6F42C}"/>
              </a:ext>
            </a:extLst>
          </p:cNvPr>
          <p:cNvSpPr txBox="1"/>
          <p:nvPr/>
        </p:nvSpPr>
        <p:spPr>
          <a:xfrm>
            <a:off x="5436096" y="1268760"/>
            <a:ext cx="2294218" cy="369332"/>
          </a:xfrm>
          <a:prstGeom prst="rect">
            <a:avLst/>
          </a:prstGeom>
          <a:noFill/>
        </p:spPr>
        <p:txBody>
          <a:bodyPr wrap="none" rtlCol="0">
            <a:spAutoFit/>
          </a:bodyPr>
          <a:lstStyle/>
          <a:p>
            <a:r>
              <a:rPr lang="en-GB" b="1" dirty="0"/>
              <a:t>Medial wall - Septum</a:t>
            </a:r>
          </a:p>
        </p:txBody>
      </p:sp>
      <p:sp>
        <p:nvSpPr>
          <p:cNvPr id="5" name="Rectangle 2">
            <a:extLst>
              <a:ext uri="{FF2B5EF4-FFF2-40B4-BE49-F238E27FC236}">
                <a16:creationId xmlns:a16="http://schemas.microsoft.com/office/drawing/2014/main" id="{8D055F25-512E-3A0C-E2E0-F4D66231DABE}"/>
              </a:ext>
            </a:extLst>
          </p:cNvPr>
          <p:cNvSpPr txBox="1">
            <a:spLocks noRot="1" noChangeArrowheads="1"/>
          </p:cNvSpPr>
          <p:nvPr/>
        </p:nvSpPr>
        <p:spPr bwMode="auto">
          <a:xfrm>
            <a:off x="457200" y="7729"/>
            <a:ext cx="8229600" cy="417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defRPr/>
            </a:pPr>
            <a:r>
              <a:rPr lang="sr-Latn-CS" altLang="en-US" sz="2800" b="1">
                <a:latin typeface="Times New Roman" panose="02020603050405020304" pitchFamily="18" charset="0"/>
                <a:cs typeface="Times New Roman" panose="02020603050405020304" pitchFamily="18" charset="0"/>
              </a:rPr>
              <a:t>CAVITAS NASI</a:t>
            </a:r>
            <a:r>
              <a:rPr lang="en-GB" altLang="en-US" sz="2800" b="1">
                <a:latin typeface="Times New Roman" panose="02020603050405020304" pitchFamily="18" charset="0"/>
                <a:cs typeface="Times New Roman" panose="02020603050405020304" pitchFamily="18" charset="0"/>
              </a:rPr>
              <a:t> – NASAL CAVITY</a:t>
            </a:r>
            <a:endParaRPr lang="en-US" alt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3394955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rrowheads="1"/>
          </p:cNvSpPr>
          <p:nvPr>
            <p:ph type="title"/>
          </p:nvPr>
        </p:nvSpPr>
        <p:spPr>
          <a:xfrm>
            <a:off x="228600" y="0"/>
            <a:ext cx="8686800" cy="476250"/>
          </a:xfrm>
        </p:spPr>
        <p:txBody>
          <a:bodyPr rtlCol="0">
            <a:normAutofit fontScale="90000"/>
          </a:bodyPr>
          <a:lstStyle/>
          <a:p>
            <a:pPr eaLnBrk="1" fontAlgn="auto" hangingPunct="1">
              <a:spcAft>
                <a:spcPts val="0"/>
              </a:spcAft>
              <a:defRPr/>
            </a:pPr>
            <a:r>
              <a:rPr lang="sr-Latn-CS" sz="2800" b="1" dirty="0">
                <a:latin typeface="Times New Roman" pitchFamily="18" charset="0"/>
              </a:rPr>
              <a:t>FOSSA INFRATEMPORALIS</a:t>
            </a:r>
            <a:r>
              <a:rPr lang="en-GB" sz="2800" b="1" dirty="0">
                <a:latin typeface="Times New Roman" pitchFamily="18" charset="0"/>
              </a:rPr>
              <a:t> (INFRATEMPORAL FOSSA)</a:t>
            </a:r>
            <a:endParaRPr lang="en-US" sz="2800" b="1" dirty="0">
              <a:latin typeface="Times New Roman" pitchFamily="18" charset="0"/>
            </a:endParaRPr>
          </a:p>
        </p:txBody>
      </p:sp>
      <p:sp>
        <p:nvSpPr>
          <p:cNvPr id="86019" name="Rectangle 3"/>
          <p:cNvSpPr>
            <a:spLocks noGrp="1" noChangeArrowheads="1"/>
          </p:cNvSpPr>
          <p:nvPr>
            <p:ph idx="1"/>
          </p:nvPr>
        </p:nvSpPr>
        <p:spPr>
          <a:xfrm>
            <a:off x="0" y="474368"/>
            <a:ext cx="9144000" cy="6383632"/>
          </a:xfrm>
        </p:spPr>
        <p:txBody>
          <a:bodyPr/>
          <a:lstStyle/>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Anterior wall</a:t>
            </a:r>
            <a:r>
              <a:rPr lang="sr-Latn-CS" altLang="sr-Latn-RS" sz="2200" b="1" dirty="0">
                <a:latin typeface="Times New Roman" panose="02020603050405020304" pitchFamily="18" charset="0"/>
                <a:cs typeface="Times New Roman" panose="02020603050405020304" pitchFamily="18" charset="0"/>
              </a:rPr>
              <a:t>: </a:t>
            </a:r>
            <a:br>
              <a:rPr lang="en-GB" altLang="sr-Latn-RS" sz="22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f</a:t>
            </a:r>
            <a:r>
              <a:rPr lang="en-GB" altLang="sr-Latn-RS" sz="2000" b="1" dirty="0" err="1">
                <a:latin typeface="Times New Roman" panose="02020603050405020304" pitchFamily="18" charset="0"/>
                <a:cs typeface="Times New Roman" panose="02020603050405020304" pitchFamily="18" charset="0"/>
              </a:rPr>
              <a:t>acies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infratemporalis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maxillae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with </a:t>
            </a:r>
            <a:r>
              <a:rPr lang="sr-Latn-CS" altLang="sr-Latn-RS" sz="2000" b="1" dirty="0" err="1">
                <a:latin typeface="Times New Roman" panose="02020603050405020304" pitchFamily="18" charset="0"/>
                <a:cs typeface="Times New Roman" panose="02020603050405020304" pitchFamily="18" charset="0"/>
              </a:rPr>
              <a:t>fissura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orbitalis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inferior</a:t>
            </a:r>
            <a:endParaRPr lang="sr-Latn-CS" altLang="sr-Latn-RS" sz="2000" b="1" dirty="0">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Superior wall (Roof)</a:t>
            </a:r>
            <a:r>
              <a:rPr lang="sr-Latn-CS" altLang="sr-Latn-RS" sz="2200" b="1" dirty="0">
                <a:solidFill>
                  <a:srgbClr val="FF0000"/>
                </a:solidFill>
                <a:latin typeface="Times New Roman" panose="02020603050405020304" pitchFamily="18" charset="0"/>
                <a:cs typeface="Times New Roman" panose="02020603050405020304" pitchFamily="18" charset="0"/>
              </a:rPr>
              <a:t>: </a:t>
            </a:r>
            <a:br>
              <a:rPr lang="en-GB" altLang="sr-Latn-RS" sz="2200" b="1" dirty="0">
                <a:solidFill>
                  <a:srgbClr val="FF0000"/>
                </a:solidFill>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a:t>
            </a:r>
            <a:r>
              <a:rPr lang="en-GB" altLang="sr-Latn-RS" sz="2000" b="1" dirty="0">
                <a:solidFill>
                  <a:srgbClr val="FF0000"/>
                </a:solidFill>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arcus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zygomaticus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foramen</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zygomaticum</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facies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infratemporalis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allae</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majoris</a:t>
            </a:r>
            <a:r>
              <a:rPr lang="en-GB" altLang="sr-Latn-RS" sz="2000" b="1" dirty="0">
                <a:latin typeface="Times New Roman" panose="02020603050405020304" pitchFamily="18" charset="0"/>
                <a:cs typeface="Times New Roman" panose="02020603050405020304" pitchFamily="18" charset="0"/>
              </a:rPr>
              <a:t> with</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en-GB" altLang="sr-Latn-RS" sz="2000" b="1" dirty="0" err="1">
                <a:latin typeface="Times New Roman" panose="02020603050405020304" pitchFamily="18" charset="0"/>
                <a:cs typeface="Times New Roman" panose="02020603050405020304" pitchFamily="18" charset="0"/>
              </a:rPr>
              <a:t>with</a:t>
            </a: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foramen</a:t>
            </a:r>
            <a:r>
              <a:rPr lang="sr-Latn-CS" altLang="sr-Latn-RS" sz="2000" b="1" dirty="0">
                <a:latin typeface="Times New Roman" panose="02020603050405020304" pitchFamily="18" charset="0"/>
                <a:cs typeface="Times New Roman" panose="02020603050405020304" pitchFamily="18" charset="0"/>
              </a:rPr>
              <a:t> ovale</a:t>
            </a:r>
            <a:r>
              <a:rPr lang="en-GB" altLang="sr-Latn-RS" sz="2000" b="1" dirty="0">
                <a:latin typeface="Times New Roman" panose="02020603050405020304" pitchFamily="18" charset="0"/>
                <a:cs typeface="Times New Roman" panose="02020603050405020304" pitchFamily="18" charset="0"/>
              </a:rPr>
              <a:t> and </a:t>
            </a:r>
            <a:r>
              <a:rPr lang="sr-Latn-CS" altLang="sr-Latn-RS" sz="2000" b="1" dirty="0">
                <a:latin typeface="Times New Roman" panose="02020603050405020304" pitchFamily="18" charset="0"/>
                <a:cs typeface="Times New Roman" panose="02020603050405020304" pitchFamily="18" charset="0"/>
              </a:rPr>
              <a:t>spino</a:t>
            </a:r>
            <a:r>
              <a:rPr lang="en-GB" altLang="sr-Latn-RS" sz="2000" b="1" dirty="0" err="1">
                <a:latin typeface="Times New Roman" panose="02020603050405020304" pitchFamily="18" charset="0"/>
                <a:cs typeface="Times New Roman" panose="02020603050405020304" pitchFamily="18" charset="0"/>
              </a:rPr>
              <a:t>su</a:t>
            </a:r>
            <a:r>
              <a:rPr lang="sr-Latn-CS" altLang="sr-Latn-RS" sz="2000" b="1" dirty="0">
                <a:latin typeface="Times New Roman" panose="02020603050405020304" pitchFamily="18" charset="0"/>
                <a:cs typeface="Times New Roman" panose="02020603050405020304" pitchFamily="18" charset="0"/>
              </a:rPr>
              <a:t>m </a:t>
            </a:r>
            <a:endParaRPr lang="en-GB" altLang="sr-Latn-RS" sz="2000" b="1" dirty="0">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Lateral wall</a:t>
            </a:r>
            <a:r>
              <a:rPr lang="sr-Latn-CS" altLang="sr-Latn-RS" sz="2200" b="1" dirty="0">
                <a:latin typeface="Times New Roman" panose="02020603050405020304" pitchFamily="18" charset="0"/>
                <a:cs typeface="Times New Roman" panose="02020603050405020304" pitchFamily="18" charset="0"/>
              </a:rPr>
              <a:t>: </a:t>
            </a:r>
            <a:br>
              <a:rPr lang="en-GB" altLang="sr-Latn-RS" sz="22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ramus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mandibulae</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incisura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mandibulae</a:t>
            </a:r>
            <a:endParaRPr lang="sr-Latn-CS" altLang="sr-Latn-RS" sz="2000" b="1" dirty="0">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Medial wall</a:t>
            </a:r>
            <a:r>
              <a:rPr lang="sr-Latn-CS" altLang="sr-Latn-RS" sz="2200" b="1" dirty="0">
                <a:solidFill>
                  <a:srgbClr val="FF0000"/>
                </a:solidFill>
                <a:latin typeface="Times New Roman" panose="02020603050405020304" pitchFamily="18" charset="0"/>
                <a:cs typeface="Times New Roman" panose="02020603050405020304" pitchFamily="18" charset="0"/>
              </a:rPr>
              <a:t>: </a:t>
            </a:r>
            <a:br>
              <a:rPr lang="en-GB" altLang="sr-Latn-RS" sz="2200" b="1" dirty="0">
                <a:solidFill>
                  <a:srgbClr val="FF0000"/>
                </a:solidFill>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lamina </a:t>
            </a:r>
            <a:r>
              <a:rPr lang="sr-Latn-CS" altLang="sr-Latn-RS" sz="2000" b="1" dirty="0" err="1">
                <a:latin typeface="Times New Roman" panose="02020603050405020304" pitchFamily="18" charset="0"/>
                <a:cs typeface="Times New Roman" panose="02020603050405020304" pitchFamily="18" charset="0"/>
              </a:rPr>
              <a:t>lateralis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processus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pterygoidei</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fissura</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pterygomaxillaris</a:t>
            </a:r>
            <a:endParaRPr lang="sr-Latn-CS" altLang="sr-Latn-RS" sz="2000" b="1" dirty="0">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Inferior wall</a:t>
            </a:r>
            <a:r>
              <a:rPr lang="sr-Latn-CS" altLang="sr-Latn-RS" sz="2200" b="1" dirty="0">
                <a:latin typeface="Times New Roman" panose="02020603050405020304" pitchFamily="18" charset="0"/>
                <a:cs typeface="Times New Roman" panose="02020603050405020304" pitchFamily="18" charset="0"/>
              </a:rPr>
              <a:t>: </a:t>
            </a:r>
            <a:br>
              <a:rPr lang="en-GB" altLang="sr-Latn-RS" sz="22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m </a:t>
            </a:r>
            <a:r>
              <a:rPr lang="sr-Latn-CS" altLang="sr-Latn-RS" sz="2000" b="1" dirty="0" err="1">
                <a:latin typeface="Times New Roman" panose="02020603050405020304" pitchFamily="18" charset="0"/>
                <a:cs typeface="Times New Roman" panose="02020603050405020304" pitchFamily="18" charset="0"/>
              </a:rPr>
              <a:t>pterygoideus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medialis</a:t>
            </a:r>
            <a:r>
              <a:rPr lang="sr-Latn-CS" altLang="sr-Latn-RS" sz="2000" b="1" dirty="0">
                <a:latin typeface="Times New Roman" panose="02020603050405020304" pitchFamily="18" charset="0"/>
                <a:cs typeface="Times New Roman" panose="02020603050405020304" pitchFamily="18" charset="0"/>
              </a:rPr>
              <a:t> – </a:t>
            </a:r>
            <a:r>
              <a:rPr lang="en-GB" altLang="sr-Latn-RS" sz="2000" dirty="0">
                <a:latin typeface="Times New Roman" panose="02020603050405020304" pitchFamily="18" charset="0"/>
                <a:cs typeface="Times New Roman" panose="02020603050405020304" pitchFamily="18" charset="0"/>
              </a:rPr>
              <a:t>medial surface</a:t>
            </a:r>
            <a:endParaRPr lang="sr-Latn-CS" altLang="sr-Latn-RS" sz="2000" b="1" dirty="0">
              <a:latin typeface="Times New Roman" panose="02020603050405020304" pitchFamily="18" charset="0"/>
              <a:cs typeface="Times New Roman" panose="02020603050405020304" pitchFamily="18" charset="0"/>
            </a:endParaRPr>
          </a:p>
          <a:p>
            <a:pPr eaLnBrk="1" hangingPunct="1"/>
            <a:r>
              <a:rPr lang="en-GB" altLang="sr-Latn-RS" sz="2200" b="1" dirty="0">
                <a:solidFill>
                  <a:srgbClr val="FF0000"/>
                </a:solidFill>
                <a:latin typeface="Times New Roman" panose="02020603050405020304" pitchFamily="18" charset="0"/>
                <a:cs typeface="Times New Roman" panose="02020603050405020304" pitchFamily="18" charset="0"/>
              </a:rPr>
              <a:t>Posterior wall</a:t>
            </a:r>
            <a:r>
              <a:rPr lang="sr-Latn-CS" altLang="sr-Latn-RS" sz="2200" b="1" dirty="0">
                <a:latin typeface="Times New Roman" panose="02020603050405020304" pitchFamily="18" charset="0"/>
                <a:cs typeface="Times New Roman" panose="02020603050405020304" pitchFamily="18" charset="0"/>
              </a:rPr>
              <a:t>: </a:t>
            </a:r>
            <a:br>
              <a:rPr lang="en-GB" altLang="sr-Latn-RS" sz="22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m </a:t>
            </a:r>
            <a:r>
              <a:rPr lang="sr-Latn-CS" altLang="sr-Latn-RS" sz="2000" b="1" dirty="0" err="1">
                <a:latin typeface="Times New Roman" panose="02020603050405020304" pitchFamily="18" charset="0"/>
                <a:cs typeface="Times New Roman" panose="02020603050405020304" pitchFamily="18" charset="0"/>
              </a:rPr>
              <a:t>pterygoideus</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medialis</a:t>
            </a:r>
            <a:r>
              <a:rPr lang="sr-Latn-CS" altLang="sr-Latn-RS" sz="2000" b="1" dirty="0">
                <a:latin typeface="Times New Roman" panose="02020603050405020304" pitchFamily="18" charset="0"/>
                <a:cs typeface="Times New Roman" panose="02020603050405020304" pitchFamily="18" charset="0"/>
              </a:rPr>
              <a:t> – </a:t>
            </a:r>
            <a:r>
              <a:rPr lang="en-GB" altLang="sr-Latn-RS" sz="2000" dirty="0">
                <a:latin typeface="Times New Roman" panose="02020603050405020304" pitchFamily="18" charset="0"/>
                <a:cs typeface="Times New Roman" panose="02020603050405020304" pitchFamily="18" charset="0"/>
              </a:rPr>
              <a:t>posterior border</a:t>
            </a:r>
            <a:br>
              <a:rPr lang="en-GB" altLang="sr-Latn-RS" sz="2000" dirty="0">
                <a:latin typeface="Times New Roman" panose="02020603050405020304" pitchFamily="18" charset="0"/>
                <a:cs typeface="Times New Roman" panose="02020603050405020304" pitchFamily="18" charset="0"/>
              </a:rPr>
            </a:br>
            <a:r>
              <a:rPr lang="en-GB" altLang="sr-Latn-RS" sz="2000"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m. </a:t>
            </a:r>
            <a:r>
              <a:rPr lang="en-GB" altLang="sr-Latn-RS" sz="2000" b="1" dirty="0" err="1">
                <a:latin typeface="Times New Roman" panose="02020603050405020304" pitchFamily="18" charset="0"/>
                <a:cs typeface="Times New Roman" panose="02020603050405020304" pitchFamily="18" charset="0"/>
              </a:rPr>
              <a:t>pterygoideus</a:t>
            </a:r>
            <a:r>
              <a:rPr lang="en-GB" altLang="sr-Latn-RS" sz="2000" b="1" dirty="0">
                <a:latin typeface="Times New Roman" panose="02020603050405020304" pitchFamily="18" charset="0"/>
                <a:cs typeface="Times New Roman" panose="02020603050405020304" pitchFamily="18" charset="0"/>
              </a:rPr>
              <a:t> lateralis </a:t>
            </a:r>
            <a:r>
              <a:rPr lang="en-GB" altLang="sr-Latn-RS" sz="2000" dirty="0">
                <a:latin typeface="Times New Roman" panose="02020603050405020304" pitchFamily="18" charset="0"/>
                <a:cs typeface="Times New Roman" panose="02020603050405020304" pitchFamily="18" charset="0"/>
              </a:rPr>
              <a:t>– posteromedial surface</a:t>
            </a:r>
            <a:endParaRPr lang="sr-Latn-CS" altLang="sr-Latn-RS" sz="2000" dirty="0">
              <a:latin typeface="Times New Roman" panose="02020603050405020304" pitchFamily="18" charset="0"/>
              <a:cs typeface="Times New Roman" panose="02020603050405020304" pitchFamily="18" charset="0"/>
            </a:endParaRPr>
          </a:p>
        </p:txBody>
      </p:sp>
      <p:pic>
        <p:nvPicPr>
          <p:cNvPr id="2" name="Picture 3" descr="D:\My Documents\My Scans\maxilla8.jpg">
            <a:extLst>
              <a:ext uri="{FF2B5EF4-FFF2-40B4-BE49-F238E27FC236}">
                <a16:creationId xmlns:a16="http://schemas.microsoft.com/office/drawing/2014/main" id="{2B5DAF5A-73F2-72A2-7381-4CA35D2BC9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0136" t="26582" r="14771" b="43311"/>
          <a:stretch>
            <a:fillRect/>
          </a:stretch>
        </p:blipFill>
        <p:spPr>
          <a:xfrm>
            <a:off x="4427984" y="623095"/>
            <a:ext cx="4597161" cy="3043089"/>
          </a:xfrm>
          <a:prstGeom prst="rect">
            <a:avLst/>
          </a:prstGeom>
          <a:noFill/>
        </p:spPr>
      </p:pic>
      <p:pic>
        <p:nvPicPr>
          <p:cNvPr id="3" name="Picture 2" descr="Anatomy of the infratemporal fossa (continued) - Don't Be A Salmon">
            <a:extLst>
              <a:ext uri="{FF2B5EF4-FFF2-40B4-BE49-F238E27FC236}">
                <a16:creationId xmlns:a16="http://schemas.microsoft.com/office/drawing/2014/main" id="{9F1AFB60-1E6B-4FC2-A976-4711FD46A23B}"/>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475" b="14780"/>
          <a:stretch/>
        </p:blipFill>
        <p:spPr bwMode="auto">
          <a:xfrm>
            <a:off x="5101217" y="3599836"/>
            <a:ext cx="3923928" cy="237626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F0D3506-E0C2-5E18-EB8D-7EB752DE59B6}"/>
              </a:ext>
            </a:extLst>
          </p:cNvPr>
          <p:cNvSpPr txBox="1"/>
          <p:nvPr/>
        </p:nvSpPr>
        <p:spPr>
          <a:xfrm>
            <a:off x="6098158" y="5934670"/>
            <a:ext cx="3025187" cy="923330"/>
          </a:xfrm>
          <a:prstGeom prst="rect">
            <a:avLst/>
          </a:prstGeom>
          <a:noFill/>
        </p:spPr>
        <p:txBody>
          <a:bodyPr wrap="none" rtlCol="0">
            <a:spAutoFit/>
          </a:bodyPr>
          <a:lstStyle/>
          <a:p>
            <a:r>
              <a:rPr lang="en-GB" dirty="0"/>
              <a:t>More posteriorly, there are </a:t>
            </a:r>
            <a:br>
              <a:rPr lang="en-GB" dirty="0"/>
            </a:br>
            <a:r>
              <a:rPr lang="en-GB" dirty="0"/>
              <a:t>tympanic, mastoid and styloid </a:t>
            </a:r>
            <a:br>
              <a:rPr lang="en-GB" dirty="0"/>
            </a:br>
            <a:r>
              <a:rPr lang="en-GB" dirty="0"/>
              <a:t>process of temporal bone</a:t>
            </a:r>
          </a:p>
        </p:txBody>
      </p:sp>
    </p:spTree>
  </p:cSld>
  <p:clrMapOvr>
    <a:masterClrMapping/>
  </p:clrMapOvr>
  <p:transition spd="slow"/>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0C00A-BD4A-BCE2-DE2A-1FFC90CD8EBD}"/>
            </a:ext>
          </a:extLst>
        </p:cNvPr>
        <p:cNvGrpSpPr/>
        <p:nvPr/>
      </p:nvGrpSpPr>
      <p:grpSpPr>
        <a:xfrm>
          <a:off x="0" y="0"/>
          <a:ext cx="0" cy="0"/>
          <a:chOff x="0" y="0"/>
          <a:chExt cx="0" cy="0"/>
        </a:xfrm>
      </p:grpSpPr>
      <p:pic>
        <p:nvPicPr>
          <p:cNvPr id="5" name="Picture 4" descr="Fig 1.2 - Some of the contents of the infratemporal fossa.">
            <a:extLst>
              <a:ext uri="{FF2B5EF4-FFF2-40B4-BE49-F238E27FC236}">
                <a16:creationId xmlns:a16="http://schemas.microsoft.com/office/drawing/2014/main" id="{F4576EA8-BB6F-402D-548E-F812E971A2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1958" y="3914965"/>
            <a:ext cx="4905058" cy="2943035"/>
          </a:xfrm>
          <a:prstGeom prst="rect">
            <a:avLst/>
          </a:prstGeom>
          <a:noFill/>
          <a:extLst>
            <a:ext uri="{909E8E84-426E-40DD-AFC4-6F175D3DCCD1}">
              <a14:hiddenFill xmlns:a14="http://schemas.microsoft.com/office/drawing/2010/main">
                <a:solidFill>
                  <a:srgbClr val="FFFFFF"/>
                </a:solidFill>
              </a14:hiddenFill>
            </a:ext>
          </a:extLst>
        </p:spPr>
      </p:pic>
      <p:sp>
        <p:nvSpPr>
          <p:cNvPr id="46082" name="Rectangle 2">
            <a:extLst>
              <a:ext uri="{FF2B5EF4-FFF2-40B4-BE49-F238E27FC236}">
                <a16:creationId xmlns:a16="http://schemas.microsoft.com/office/drawing/2014/main" id="{AA2568B0-C5DE-7F84-D92D-2C26E854E8E9}"/>
              </a:ext>
            </a:extLst>
          </p:cNvPr>
          <p:cNvSpPr>
            <a:spLocks noGrp="1" noRot="1" noChangeArrowheads="1"/>
          </p:cNvSpPr>
          <p:nvPr>
            <p:ph type="title"/>
          </p:nvPr>
        </p:nvSpPr>
        <p:spPr>
          <a:xfrm>
            <a:off x="228600" y="0"/>
            <a:ext cx="8686800" cy="476250"/>
          </a:xfrm>
        </p:spPr>
        <p:txBody>
          <a:bodyPr rtlCol="0">
            <a:normAutofit fontScale="90000"/>
          </a:bodyPr>
          <a:lstStyle/>
          <a:p>
            <a:pPr eaLnBrk="1" fontAlgn="auto" hangingPunct="1">
              <a:spcAft>
                <a:spcPts val="0"/>
              </a:spcAft>
              <a:defRPr/>
            </a:pPr>
            <a:r>
              <a:rPr lang="sr-Latn-CS" sz="2800" b="1" dirty="0">
                <a:latin typeface="Times New Roman" pitchFamily="18" charset="0"/>
              </a:rPr>
              <a:t>FOSSA INFRATEMPORALIS</a:t>
            </a:r>
            <a:r>
              <a:rPr lang="en-GB" sz="2800" b="1" dirty="0">
                <a:latin typeface="Times New Roman" pitchFamily="18" charset="0"/>
              </a:rPr>
              <a:t> (INFRATEMPORAL FOSSA)</a:t>
            </a:r>
            <a:endParaRPr lang="en-US" sz="2800" b="1" dirty="0">
              <a:latin typeface="Times New Roman" pitchFamily="18" charset="0"/>
            </a:endParaRPr>
          </a:p>
        </p:txBody>
      </p:sp>
      <p:sp>
        <p:nvSpPr>
          <p:cNvPr id="86019" name="Rectangle 3">
            <a:extLst>
              <a:ext uri="{FF2B5EF4-FFF2-40B4-BE49-F238E27FC236}">
                <a16:creationId xmlns:a16="http://schemas.microsoft.com/office/drawing/2014/main" id="{CB163F4F-CE35-E53F-1EE8-916AA6269901}"/>
              </a:ext>
            </a:extLst>
          </p:cNvPr>
          <p:cNvSpPr>
            <a:spLocks noGrp="1" noChangeArrowheads="1"/>
          </p:cNvSpPr>
          <p:nvPr>
            <p:ph idx="1"/>
          </p:nvPr>
        </p:nvSpPr>
        <p:spPr>
          <a:xfrm>
            <a:off x="0" y="474368"/>
            <a:ext cx="9144000" cy="6383632"/>
          </a:xfrm>
        </p:spPr>
        <p:txBody>
          <a:bodyPr/>
          <a:lstStyle/>
          <a:p>
            <a:pPr marL="0" indent="0" eaLnBrk="1" hangingPunct="1">
              <a:buNone/>
            </a:pPr>
            <a:endParaRPr lang="en-GB" altLang="sr-Latn-RS" sz="2200" b="1" dirty="0">
              <a:solidFill>
                <a:srgbClr val="00B0F0"/>
              </a:solidFill>
              <a:latin typeface="Times New Roman" panose="02020603050405020304" pitchFamily="18" charset="0"/>
              <a:cs typeface="Times New Roman" panose="02020603050405020304" pitchFamily="18" charset="0"/>
            </a:endParaRPr>
          </a:p>
          <a:p>
            <a:pPr eaLnBrk="1" hangingPunct="1"/>
            <a:r>
              <a:rPr lang="en-GB" altLang="sr-Latn-RS" sz="2200" b="1" dirty="0">
                <a:solidFill>
                  <a:srgbClr val="00B0F0"/>
                </a:solidFill>
                <a:latin typeface="Times New Roman" panose="02020603050405020304" pitchFamily="18" charset="0"/>
                <a:cs typeface="Times New Roman" panose="02020603050405020304" pitchFamily="18" charset="0"/>
              </a:rPr>
              <a:t>Contents</a:t>
            </a:r>
            <a:r>
              <a:rPr lang="sr-Latn-CS" altLang="sr-Latn-RS" sz="2200" b="1" dirty="0">
                <a:solidFill>
                  <a:srgbClr val="00B0F0"/>
                </a:solidFill>
                <a:latin typeface="Times New Roman" panose="02020603050405020304" pitchFamily="18" charset="0"/>
                <a:cs typeface="Times New Roman" panose="02020603050405020304" pitchFamily="18" charset="0"/>
              </a:rPr>
              <a:t>: </a:t>
            </a:r>
            <a:br>
              <a:rPr lang="en-GB" altLang="sr-Latn-RS" sz="2200" b="1" dirty="0">
                <a:solidFill>
                  <a:srgbClr val="00B0F0"/>
                </a:solidFill>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m. </a:t>
            </a:r>
            <a:r>
              <a:rPr lang="en-GB" altLang="sr-Latn-RS" sz="2000" b="1" dirty="0" err="1">
                <a:latin typeface="Times New Roman" panose="02020603050405020304" pitchFamily="18" charset="0"/>
                <a:cs typeface="Times New Roman" panose="02020603050405020304" pitchFamily="18" charset="0"/>
              </a:rPr>
              <a:t>pterygoideus</a:t>
            </a:r>
            <a:r>
              <a:rPr lang="en-GB" altLang="sr-Latn-RS" sz="2000" b="1" dirty="0">
                <a:latin typeface="Times New Roman" panose="02020603050405020304" pitchFamily="18" charset="0"/>
                <a:cs typeface="Times New Roman" panose="02020603050405020304" pitchFamily="18" charset="0"/>
              </a:rPr>
              <a:t> lateralis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m. </a:t>
            </a:r>
            <a:r>
              <a:rPr lang="en-GB" altLang="sr-Latn-RS" sz="2000" b="1" dirty="0" err="1">
                <a:latin typeface="Times New Roman" panose="02020603050405020304" pitchFamily="18" charset="0"/>
                <a:cs typeface="Times New Roman" panose="02020603050405020304" pitchFamily="18" charset="0"/>
              </a:rPr>
              <a:t>pterygoideus</a:t>
            </a:r>
            <a:r>
              <a:rPr lang="en-GB" altLang="sr-Latn-RS" sz="2000" b="1" dirty="0">
                <a:latin typeface="Times New Roman" panose="02020603050405020304" pitchFamily="18" charset="0"/>
                <a:cs typeface="Times New Roman" panose="02020603050405020304" pitchFamily="18" charset="0"/>
              </a:rPr>
              <a:t> medialis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m. temporalis (inferior part)</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a</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maxillaris</a:t>
            </a:r>
            <a:r>
              <a:rPr lang="en-GB" altLang="sr-Latn-RS" sz="2000" b="1" dirty="0">
                <a:latin typeface="Times New Roman" panose="02020603050405020304" pitchFamily="18" charset="0"/>
                <a:cs typeface="Times New Roman" panose="02020603050405020304" pitchFamily="18" charset="0"/>
              </a:rPr>
              <a:t> and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some of its side branches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plexus</a:t>
            </a:r>
            <a:r>
              <a:rPr lang="sr-Latn-C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venosus </a:t>
            </a:r>
            <a:r>
              <a:rPr lang="sr-Latn-CS" altLang="sr-Latn-RS" sz="2000" b="1" dirty="0" err="1">
                <a:latin typeface="Times New Roman" panose="02020603050405020304" pitchFamily="18" charset="0"/>
                <a:cs typeface="Times New Roman" panose="02020603050405020304" pitchFamily="18" charset="0"/>
              </a:rPr>
              <a:t>pterygoideus</a:t>
            </a:r>
            <a:r>
              <a:rPr lang="sr-Latn-CS" altLang="sr-Latn-RS" sz="2000" b="1" dirty="0">
                <a:latin typeface="Times New Roman" panose="02020603050405020304" pitchFamily="18" charset="0"/>
                <a:cs typeface="Times New Roman" panose="02020603050405020304" pitchFamily="18" charset="0"/>
              </a:rPr>
              <a:t>      			</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n</a:t>
            </a:r>
            <a:r>
              <a:rPr lang="en-GB" altLang="sr-Latn-RS" sz="2000" b="1" dirty="0">
                <a:latin typeface="Times New Roman" panose="02020603050405020304" pitchFamily="18" charset="0"/>
                <a:cs typeface="Times New Roman" panose="02020603050405020304" pitchFamily="18" charset="0"/>
              </a:rPr>
              <a:t>.</a:t>
            </a:r>
            <a:r>
              <a:rPr lang="sr-Latn-CS" altLang="sr-Latn-RS" sz="2000" b="1" dirty="0">
                <a:latin typeface="Times New Roman" panose="02020603050405020304" pitchFamily="18" charset="0"/>
                <a:cs typeface="Times New Roman" panose="02020603050405020304" pitchFamily="18" charset="0"/>
              </a:rPr>
              <a:t> </a:t>
            </a:r>
            <a:r>
              <a:rPr lang="sr-Latn-CS" altLang="sr-Latn-RS" sz="2000" b="1" dirty="0" err="1">
                <a:latin typeface="Times New Roman" panose="02020603050405020304" pitchFamily="18" charset="0"/>
                <a:cs typeface="Times New Roman" panose="02020603050405020304" pitchFamily="18" charset="0"/>
              </a:rPr>
              <a:t>maxillaris</a:t>
            </a:r>
            <a:r>
              <a:rPr lang="sr-Latn-CS" altLang="sr-Latn-RS" sz="2000" b="1" dirty="0">
                <a:latin typeface="Times New Roman" panose="02020603050405020304" pitchFamily="18" charset="0"/>
                <a:cs typeface="Times New Roman" panose="02020603050405020304" pitchFamily="18" charset="0"/>
              </a:rPr>
              <a:t> </a:t>
            </a:r>
            <a:r>
              <a:rPr lang="en-GB" altLang="sr-Latn-RS" sz="2000" b="1" dirty="0">
                <a:latin typeface="Times New Roman" panose="02020603050405020304" pitchFamily="18" charset="0"/>
                <a:cs typeface="Times New Roman" panose="02020603050405020304" pitchFamily="18" charset="0"/>
              </a:rPr>
              <a:t>and its terminal branch</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n. </a:t>
            </a:r>
            <a:r>
              <a:rPr lang="en-GB" altLang="sr-Latn-RS" sz="2000" b="1" dirty="0" err="1">
                <a:latin typeface="Times New Roman" panose="02020603050405020304" pitchFamily="18" charset="0"/>
                <a:cs typeface="Times New Roman" panose="02020603050405020304" pitchFamily="18" charset="0"/>
              </a:rPr>
              <a:t>infraorbitalis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a:t>
            </a:r>
            <a:r>
              <a:rPr lang="sr-Latn-CS" altLang="sr-Latn-RS" sz="2000" b="1" dirty="0">
                <a:latin typeface="Times New Roman" panose="02020603050405020304" pitchFamily="18" charset="0"/>
                <a:cs typeface="Times New Roman" panose="02020603050405020304" pitchFamily="18" charset="0"/>
              </a:rPr>
              <a:t>n </a:t>
            </a:r>
            <a:r>
              <a:rPr lang="sr-Latn-CS" altLang="sr-Latn-RS" sz="2000" b="1" dirty="0" err="1">
                <a:latin typeface="Times New Roman" panose="02020603050405020304" pitchFamily="18" charset="0"/>
                <a:cs typeface="Times New Roman" panose="02020603050405020304" pitchFamily="18" charset="0"/>
              </a:rPr>
              <a:t>mandibularis</a:t>
            </a:r>
            <a:r>
              <a:rPr lang="en-GB" altLang="sr-Latn-RS" sz="2000" b="1" dirty="0">
                <a:latin typeface="Times New Roman" panose="02020603050405020304" pitchFamily="18" charset="0"/>
                <a:cs typeface="Times New Roman" panose="02020603050405020304" pitchFamily="18" charset="0"/>
              </a:rPr>
              <a:t> and all its terminal branches</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ganglion </a:t>
            </a:r>
            <a:r>
              <a:rPr lang="en-GB" altLang="sr-Latn-RS" sz="2000" b="1" dirty="0" err="1">
                <a:latin typeface="Times New Roman" panose="02020603050405020304" pitchFamily="18" charset="0"/>
                <a:cs typeface="Times New Roman" panose="02020603050405020304" pitchFamily="18" charset="0"/>
              </a:rPr>
              <a:t>oticum</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n. </a:t>
            </a:r>
            <a:r>
              <a:rPr lang="en-GB" altLang="sr-Latn-RS" sz="2000" b="1" dirty="0" err="1">
                <a:latin typeface="Times New Roman" panose="02020603050405020304" pitchFamily="18" charset="0"/>
                <a:cs typeface="Times New Roman" panose="02020603050405020304" pitchFamily="18" charset="0"/>
              </a:rPr>
              <a:t>petrosus</a:t>
            </a:r>
            <a:r>
              <a:rPr lang="en-GB" altLang="sr-Latn-RS" sz="2000" b="1" dirty="0">
                <a:latin typeface="Times New Roman" panose="02020603050405020304" pitchFamily="18" charset="0"/>
                <a:cs typeface="Times New Roman" panose="02020603050405020304" pitchFamily="18" charset="0"/>
              </a:rPr>
              <a:t> minor</a:t>
            </a:r>
            <a:br>
              <a:rPr lang="en-GB" altLang="sr-Latn-RS" sz="2000" b="1" dirty="0">
                <a:latin typeface="Times New Roman" panose="02020603050405020304" pitchFamily="18" charset="0"/>
                <a:cs typeface="Times New Roman" panose="02020603050405020304" pitchFamily="18" charset="0"/>
              </a:rPr>
            </a:br>
            <a:r>
              <a:rPr lang="en-GB" altLang="sr-Latn-RS" sz="2000" b="1" dirty="0">
                <a:latin typeface="Times New Roman" panose="02020603050405020304" pitchFamily="18" charset="0"/>
                <a:cs typeface="Times New Roman" panose="02020603050405020304" pitchFamily="18" charset="0"/>
              </a:rPr>
              <a:t>- chorda tympani</a:t>
            </a:r>
            <a:endParaRPr lang="sr-Latn-CS" altLang="sr-Latn-RS" sz="2000" b="1" dirty="0">
              <a:latin typeface="Times New Roman" panose="02020603050405020304" pitchFamily="18" charset="0"/>
              <a:cs typeface="Times New Roman" panose="02020603050405020304" pitchFamily="18" charset="0"/>
            </a:endParaRPr>
          </a:p>
          <a:p>
            <a:pPr eaLnBrk="1" hangingPunct="1"/>
            <a:endParaRPr lang="en-US" altLang="sr-Latn-RS" sz="2400" b="1" dirty="0"/>
          </a:p>
        </p:txBody>
      </p:sp>
      <p:pic>
        <p:nvPicPr>
          <p:cNvPr id="4" name="Picture 2" descr="Fig 1.2 - The medial and lateral pterygoids.">
            <a:extLst>
              <a:ext uri="{FF2B5EF4-FFF2-40B4-BE49-F238E27FC236}">
                <a16:creationId xmlns:a16="http://schemas.microsoft.com/office/drawing/2014/main" id="{03C35214-DEA0-7B57-375B-2312F350EA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535434"/>
            <a:ext cx="5076056" cy="2407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7134106"/>
      </p:ext>
    </p:extLst>
  </p:cSld>
  <p:clrMapOvr>
    <a:masterClrMapping/>
  </p:clrMapOvr>
  <p:transition spd="slow"/>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3" descr="D:\My Documents\My Scans\maxilla8.jpg"/>
          <p:cNvPicPr>
            <a:picLocks noChangeAspect="1" noChangeArrowheads="1"/>
          </p:cNvPicPr>
          <p:nvPr/>
        </p:nvPicPr>
        <p:blipFill>
          <a:blip r:embed="rId2">
            <a:extLst>
              <a:ext uri="{28A0092B-C50C-407E-A947-70E740481C1C}">
                <a14:useLocalDpi xmlns:a14="http://schemas.microsoft.com/office/drawing/2010/main" val="0"/>
              </a:ext>
            </a:extLst>
          </a:blip>
          <a:srcRect l="10136" t="26582" r="14771" b="43311"/>
          <a:stretch>
            <a:fillRect/>
          </a:stretch>
        </p:blipFill>
        <p:spPr bwMode="auto">
          <a:xfrm>
            <a:off x="571500" y="785813"/>
            <a:ext cx="8286750" cy="557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5747</TotalTime>
  <Words>8139</Words>
  <Application>Microsoft Office PowerPoint</Application>
  <PresentationFormat>On-screen Show (4:3)</PresentationFormat>
  <Paragraphs>280</Paragraphs>
  <Slides>106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106</vt:i4>
      </vt:variant>
    </vt:vector>
  </HeadingPairs>
  <TitlesOfParts>
    <vt:vector size="113" baseType="lpstr">
      <vt:lpstr>acumin-pro</vt:lpstr>
      <vt:lpstr>Arial</vt:lpstr>
      <vt:lpstr>Calibri</vt:lpstr>
      <vt:lpstr>PlutoSansLight</vt:lpstr>
      <vt:lpstr>Times New Roman</vt:lpstr>
      <vt:lpstr>Wingdings</vt:lpstr>
      <vt:lpstr>Office Theme</vt:lpstr>
      <vt:lpstr>BONES OF THE FACE - VISCEROCRANIUM</vt:lpstr>
      <vt:lpstr>PowerPoint Presentation</vt:lpstr>
      <vt:lpstr>PowerPoint Presentation</vt:lpstr>
      <vt:lpstr>PowerPoint Presentation</vt:lpstr>
      <vt:lpstr>PowerPoint Presentation</vt:lpstr>
      <vt:lpstr>PowerPoint Presentation</vt:lpstr>
      <vt:lpstr>PowerPoint Presentation</vt:lpstr>
      <vt:lpstr>MAXILLA – UPPER JAW</vt:lpstr>
      <vt:lpstr>MAXILLA – UPPER JAW</vt:lpstr>
      <vt:lpstr>MAXILLA – UPPER JAW</vt:lpstr>
      <vt:lpstr>PowerPoint Presentation</vt:lpstr>
      <vt:lpstr>MAXILLA – UPPER JAW</vt:lpstr>
      <vt:lpstr>PowerPoint Presentation</vt:lpstr>
      <vt:lpstr>MAXILLA – UPPER JAW</vt:lpstr>
      <vt:lpstr>MAXILLA – UPPER JAW</vt:lpstr>
      <vt:lpstr>MAXILLA – UPPER JAW</vt:lpstr>
      <vt:lpstr>MAXILLA – UPPER JAW</vt:lpstr>
      <vt:lpstr>PowerPoint Presentation</vt:lpstr>
      <vt:lpstr>PowerPoint Presentation</vt:lpstr>
      <vt:lpstr>PowerPoint Presentation</vt:lpstr>
      <vt:lpstr>PowerPoint Presentation</vt:lpstr>
      <vt:lpstr>PowerPoint Presentation</vt:lpstr>
      <vt:lpstr>Sinus maxillaris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OS PALATINUM – PALATINE BONE</vt:lpstr>
      <vt:lpstr>OS PALATINUM – PALATINE BONE</vt:lpstr>
      <vt:lpstr>OS PALATINUM – PALATINE BONE</vt:lpstr>
      <vt:lpstr>PowerPoint Presentation</vt:lpstr>
      <vt:lpstr>OS PALATINUM – PALATINE BONE</vt:lpstr>
      <vt:lpstr>PowerPoint Presentation</vt:lpstr>
      <vt:lpstr>PowerPoint Presentation</vt:lpstr>
      <vt:lpstr>PowerPoint Presentation</vt:lpstr>
      <vt:lpstr>PowerPoint Presentation</vt:lpstr>
      <vt:lpstr>MANDIBULA- MANDIBLE (LOWER JAW)</vt:lpstr>
      <vt:lpstr>MANDIBULA- MANDIBLE (LOWER JAW)</vt:lpstr>
      <vt:lpstr>MANDIBULA- MANDIBLE (LOWER JAW)</vt:lpstr>
      <vt:lpstr>PowerPoint Presentation</vt:lpstr>
      <vt:lpstr>PowerPoint Presentation</vt:lpstr>
      <vt:lpstr>MANDIBULA- MANDIBLE (LOWER JAW)</vt:lpstr>
      <vt:lpstr>PowerPoint Presentation</vt:lpstr>
      <vt:lpstr>PowerPoint Presentation</vt:lpstr>
      <vt:lpstr>PowerPoint Presentation</vt:lpstr>
      <vt:lpstr>PowerPoint Presentation</vt:lpstr>
      <vt:lpstr>PowerPoint Presentation</vt:lpstr>
      <vt:lpstr>PowerPoint Presentation</vt:lpstr>
      <vt:lpstr> MANDIBULA  - RAMUS MANDIBULAE </vt:lpstr>
      <vt:lpstr>PowerPoint Presentation</vt:lpstr>
      <vt:lpstr> MANDIBULA  - RAMUS MANDIBULAE </vt:lpstr>
      <vt:lpstr>PowerPoint Presentation</vt:lpstr>
      <vt:lpstr>PowerPoint Presentation</vt:lpstr>
      <vt:lpstr>ART.TEMPOROMANDIBULARIS (TEMPOROMANDIBULAR JOINT)</vt:lpstr>
      <vt:lpstr>PowerPoint Presentation</vt:lpstr>
      <vt:lpstr>ART.TEMPOROMANDIBULARIS (TEMPOROMANDIBULAR JOINT)</vt:lpstr>
      <vt:lpstr>PowerPoint Presentation</vt:lpstr>
      <vt:lpstr>OS ZYGOMATICUM – ZYGOMATIC BONE</vt:lpstr>
      <vt:lpstr>PowerPoint Presentation</vt:lpstr>
      <vt:lpstr>PowerPoint Presentation</vt:lpstr>
      <vt:lpstr>PowerPoint Presentation</vt:lpstr>
      <vt:lpstr>PowerPoint Presentation</vt:lpstr>
      <vt:lpstr>OS LACRIMALE – LACRIMAL BONE</vt:lpstr>
      <vt:lpstr>PowerPoint Presentation</vt:lpstr>
      <vt:lpstr>OS LACRIMALE – LACRIMAL BONE</vt:lpstr>
      <vt:lpstr>OS LACRIMALE – LACRIMAL BONE</vt:lpstr>
      <vt:lpstr>PowerPoint Presentation</vt:lpstr>
      <vt:lpstr>OS NASALE – NASAL BONE</vt:lpstr>
      <vt:lpstr>OS NASALE – NASAL BONE</vt:lpstr>
      <vt:lpstr>CONCHA NASALIS INFERIOR</vt:lpstr>
      <vt:lpstr>CONCHA NASALIS INFERIOR</vt:lpstr>
      <vt:lpstr>CONCHA NASALIS INFERIOR</vt:lpstr>
      <vt:lpstr>VOMER</vt:lpstr>
      <vt:lpstr>VOMER</vt:lpstr>
      <vt:lpstr>PowerPoint Presentation</vt:lpstr>
      <vt:lpstr>OS HYOIDEUM – HYOID BONE</vt:lpstr>
      <vt:lpstr>OS HYOIDEUM – HYOID BONE</vt:lpstr>
      <vt:lpstr>PowerPoint Presentation</vt:lpstr>
      <vt:lpstr>PowerPoint Presentation</vt:lpstr>
      <vt:lpstr>PowerPoint Presentation</vt:lpstr>
      <vt:lpstr>ORBIT</vt:lpstr>
      <vt:lpstr>ORBIT</vt:lpstr>
      <vt:lpstr>ORBIT</vt:lpstr>
      <vt:lpstr>ORBIT</vt:lpstr>
      <vt:lpstr>PowerPoint Presentation</vt:lpstr>
      <vt:lpstr>PowerPoint Presentation</vt:lpstr>
      <vt:lpstr>CAVITAS NASI – NASAL CAVITY</vt:lpstr>
      <vt:lpstr>CAVITAS NASI – NASAL CAVITY</vt:lpstr>
      <vt:lpstr>CAVITAS NASI – NASAL CAVITY</vt:lpstr>
      <vt:lpstr>PowerPoint Presentation</vt:lpstr>
      <vt:lpstr>FOSSA INFRATEMPORALIS (INFRATEMPORAL FOSSA)</vt:lpstr>
      <vt:lpstr>FOSSA INFRATEMPORALIS (INFRATEMPORAL FOSSA)</vt:lpstr>
      <vt:lpstr>PowerPoint Presentation</vt:lpstr>
      <vt:lpstr>PowerPoint Presentation</vt:lpstr>
      <vt:lpstr>FOSSA PTERYGOPALATINA</vt:lpstr>
      <vt:lpstr>FOSSA PTERYGOPALATINA</vt:lpstr>
      <vt:lpstr>FOSSA PTERYGOPALATINA</vt:lpstr>
      <vt:lpstr>FOSSA PTERYGOPALATINA</vt:lpstr>
      <vt:lpstr>PowerPoint Presentation</vt:lpstr>
      <vt:lpstr>PowerPoint Presentation</vt:lpstr>
    </vt:vector>
  </TitlesOfParts>
  <Company>XP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IvanM</dc:creator>
  <cp:lastModifiedBy>Ivana Macuzic</cp:lastModifiedBy>
  <cp:revision>140</cp:revision>
  <dcterms:created xsi:type="dcterms:W3CDTF">2008-01-22T18:44:24Z</dcterms:created>
  <dcterms:modified xsi:type="dcterms:W3CDTF">2024-02-18T08:54:24Z</dcterms:modified>
</cp:coreProperties>
</file>